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 id="2147483661" r:id="rId3"/>
  </p:sldMasterIdLst>
  <p:notesMasterIdLst>
    <p:notesMasterId r:id="rId25"/>
  </p:notesMasterIdLst>
  <p:sldIdLst>
    <p:sldId id="256" r:id="rId4"/>
    <p:sldId id="258" r:id="rId5"/>
    <p:sldId id="279" r:id="rId6"/>
    <p:sldId id="289" r:id="rId7"/>
    <p:sldId id="286" r:id="rId8"/>
    <p:sldId id="291" r:id="rId9"/>
    <p:sldId id="290" r:id="rId10"/>
    <p:sldId id="272" r:id="rId11"/>
    <p:sldId id="275" r:id="rId12"/>
    <p:sldId id="276" r:id="rId13"/>
    <p:sldId id="277" r:id="rId14"/>
    <p:sldId id="278" r:id="rId15"/>
    <p:sldId id="273" r:id="rId16"/>
    <p:sldId id="280" r:id="rId17"/>
    <p:sldId id="274" r:id="rId18"/>
    <p:sldId id="281" r:id="rId19"/>
    <p:sldId id="265" r:id="rId20"/>
    <p:sldId id="266" r:id="rId21"/>
    <p:sldId id="283" r:id="rId22"/>
    <p:sldId id="284" r:id="rId23"/>
    <p:sldId id="285" r:id="rId24"/>
  </p:sldIdLst>
  <p:sldSz cx="9144000" cy="6858000" type="screen4x3"/>
  <p:notesSz cx="6808788" cy="9940925"/>
  <p:custDataLst>
    <p:tags r:id="rId26"/>
  </p:custDataLst>
  <p:defaultTextStyle>
    <a:defPPr>
      <a:defRPr lang="en-GB"/>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69829" autoAdjust="0"/>
  </p:normalViewPr>
  <p:slideViewPr>
    <p:cSldViewPr>
      <p:cViewPr varScale="1">
        <p:scale>
          <a:sx n="76" d="100"/>
          <a:sy n="76" d="100"/>
        </p:scale>
        <p:origin x="1014" y="72"/>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972"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4099" name="Rectangle 3"/>
          <p:cNvSpPr>
            <a:spLocks noGrp="1" noChangeArrowheads="1"/>
          </p:cNvSpPr>
          <p:nvPr>
            <p:ph type="dt" idx="1"/>
          </p:nvPr>
        </p:nvSpPr>
        <p:spPr bwMode="auto">
          <a:xfrm>
            <a:off x="3856737" y="0"/>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4100" name="Rectangle 4"/>
          <p:cNvSpPr>
            <a:spLocks noGrp="1" noRot="1" noChangeAspect="1" noChangeArrowheads="1" noTextEdit="1"/>
          </p:cNvSpPr>
          <p:nvPr>
            <p:ph type="sldImg" idx="2"/>
          </p:nvPr>
        </p:nvSpPr>
        <p:spPr bwMode="auto">
          <a:xfrm>
            <a:off x="920750" y="746125"/>
            <a:ext cx="4967288"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0879" y="4721940"/>
            <a:ext cx="5447030" cy="44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9442154"/>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4103" name="Rectangle 7"/>
          <p:cNvSpPr>
            <a:spLocks noGrp="1" noChangeArrowheads="1"/>
          </p:cNvSpPr>
          <p:nvPr>
            <p:ph type="sldNum" sz="quarter" idx="5"/>
          </p:nvPr>
        </p:nvSpPr>
        <p:spPr bwMode="auto">
          <a:xfrm>
            <a:off x="3856737" y="9442154"/>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5DE0898-C5F2-47A8-B9C6-D32374F667ED}" type="slidenum">
              <a:rPr lang="en-GB"/>
              <a:pPr/>
              <a:t>‹#›</a:t>
            </a:fld>
            <a:endParaRPr lang="en-GB" dirty="0"/>
          </a:p>
        </p:txBody>
      </p:sp>
    </p:spTree>
    <p:extLst>
      <p:ext uri="{BB962C8B-B14F-4D97-AF65-F5344CB8AC3E}">
        <p14:creationId xmlns:p14="http://schemas.microsoft.com/office/powerpoint/2010/main" val="36305947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rebuchet MS" pitchFamily="34" charset="0"/>
        <a:ea typeface="+mn-ea"/>
        <a:cs typeface="+mn-cs"/>
      </a:defRPr>
    </a:lvl1pPr>
    <a:lvl2pPr marL="457200" algn="l" rtl="0" fontAlgn="base">
      <a:spcBef>
        <a:spcPct val="30000"/>
      </a:spcBef>
      <a:spcAft>
        <a:spcPct val="0"/>
      </a:spcAft>
      <a:defRPr sz="1200" kern="1200">
        <a:solidFill>
          <a:schemeClr val="tx1"/>
        </a:solidFill>
        <a:latin typeface="Trebuchet MS" pitchFamily="34" charset="0"/>
        <a:ea typeface="+mn-ea"/>
        <a:cs typeface="+mn-cs"/>
      </a:defRPr>
    </a:lvl2pPr>
    <a:lvl3pPr marL="914400" algn="l" rtl="0" fontAlgn="base">
      <a:spcBef>
        <a:spcPct val="30000"/>
      </a:spcBef>
      <a:spcAft>
        <a:spcPct val="0"/>
      </a:spcAft>
      <a:defRPr sz="1200" kern="1200">
        <a:solidFill>
          <a:schemeClr val="tx1"/>
        </a:solidFill>
        <a:latin typeface="Trebuchet MS" pitchFamily="34" charset="0"/>
        <a:ea typeface="+mn-ea"/>
        <a:cs typeface="+mn-cs"/>
      </a:defRPr>
    </a:lvl3pPr>
    <a:lvl4pPr marL="1371600" algn="l" rtl="0" fontAlgn="base">
      <a:spcBef>
        <a:spcPct val="30000"/>
      </a:spcBef>
      <a:spcAft>
        <a:spcPct val="0"/>
      </a:spcAft>
      <a:defRPr sz="1200" kern="1200">
        <a:solidFill>
          <a:schemeClr val="tx1"/>
        </a:solidFill>
        <a:latin typeface="Trebuchet MS" pitchFamily="34" charset="0"/>
        <a:ea typeface="+mn-ea"/>
        <a:cs typeface="+mn-cs"/>
      </a:defRPr>
    </a:lvl4pPr>
    <a:lvl5pPr marL="1828800" algn="l" rtl="0" fontAlgn="base">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planningguidance.planningportal.gov.uk/blog/guidance/light-pollution/what-factors-are-relevant-when-considering-possible-ecological-impact/" TargetMode="External"/><Relationship Id="rId3" Type="http://schemas.openxmlformats.org/officeDocument/2006/relationships/hyperlink" Target="http://planningguidance.planningportal.gov.uk/blog/guidance/light-pollution/when-is-light-pollution-relevant-to-planning/" TargetMode="External"/><Relationship Id="rId7" Type="http://schemas.openxmlformats.org/officeDocument/2006/relationships/hyperlink" Target="http://planningguidance.planningportal.gov.uk/blog/guidance/light-pollution/what-factors-are-relevant-when-considering-how-much-the-light-shine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planningguidance.planningportal.gov.uk/blog/guidance/light-pollution/what-factors-are-relevant-when-considering-when-light-shines/" TargetMode="External"/><Relationship Id="rId5" Type="http://schemas.openxmlformats.org/officeDocument/2006/relationships/hyperlink" Target="http://planningguidance.planningportal.gov.uk/blog/guidance/light-pollution/what-factors-are-relevant-when-considering-where-light-shines/" TargetMode="External"/><Relationship Id="rId4" Type="http://schemas.openxmlformats.org/officeDocument/2006/relationships/hyperlink" Target="http://planningguidance.planningportal.gov.uk/blog/guidance/light-pollution/what-factors-should-be-considered-when-assessing-whether-a-development-proposal-might-have-implications-for-light-pollu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lanningguidance.planningportal.gov.uk/blog/guidance/light-pollu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published a report of the survey findings in April 2014 as ‘SL’ – report and summary leaflet is available</a:t>
            </a:r>
          </a:p>
          <a:p>
            <a:endParaRPr lang="en-GB" baseline="0" dirty="0" smtClean="0"/>
          </a:p>
          <a:p>
            <a:r>
              <a:rPr lang="en-GB" baseline="0" dirty="0" smtClean="0"/>
              <a:t>Are there any LAs here who took part in the survey?</a:t>
            </a:r>
            <a:endParaRPr lang="en-GB"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1</a:t>
            </a:fld>
            <a:endParaRPr lang="en-GB" dirty="0"/>
          </a:p>
        </p:txBody>
      </p:sp>
    </p:spTree>
    <p:extLst>
      <p:ext uri="{BB962C8B-B14F-4D97-AF65-F5344CB8AC3E}">
        <p14:creationId xmlns:p14="http://schemas.microsoft.com/office/powerpoint/2010/main" val="269487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10</a:t>
            </a:fld>
            <a:endParaRPr lang="en-GB" dirty="0"/>
          </a:p>
        </p:txBody>
      </p:sp>
    </p:spTree>
    <p:extLst>
      <p:ext uri="{BB962C8B-B14F-4D97-AF65-F5344CB8AC3E}">
        <p14:creationId xmlns:p14="http://schemas.microsoft.com/office/powerpoint/2010/main" val="177979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Fig 3: </a:t>
            </a:r>
            <a:r>
              <a:rPr lang="en-GB" sz="1200" kern="1200" dirty="0" smtClean="0">
                <a:solidFill>
                  <a:schemeClr val="tx1"/>
                </a:solidFill>
                <a:effectLst/>
                <a:latin typeface="Trebuchet MS" pitchFamily="34" charset="0"/>
                <a:ea typeface="+mn-ea"/>
                <a:cs typeface="+mn-cs"/>
              </a:rPr>
              <a:t>The survey asked local authorities what type of developments they considered the lighting impact of. 80 authorities responded</a:t>
            </a:r>
          </a:p>
          <a:p>
            <a:r>
              <a:rPr lang="en-GB" sz="1200" kern="1200" dirty="0" smtClean="0">
                <a:solidFill>
                  <a:schemeClr val="tx1"/>
                </a:solidFill>
                <a:effectLst/>
                <a:latin typeface="Trebuchet MS" pitchFamily="34" charset="0"/>
                <a:ea typeface="+mn-ea"/>
                <a:cs typeface="+mn-cs"/>
              </a:rPr>
              <a:t>- Any new development? 78 local authorities considered</a:t>
            </a:r>
          </a:p>
          <a:p>
            <a:r>
              <a:rPr lang="en-GB" sz="1200" kern="1200" dirty="0" smtClean="0">
                <a:solidFill>
                  <a:schemeClr val="tx1"/>
                </a:solidFill>
                <a:effectLst/>
                <a:latin typeface="Trebuchet MS" pitchFamily="34" charset="0"/>
                <a:ea typeface="+mn-ea"/>
                <a:cs typeface="+mn-cs"/>
              </a:rPr>
              <a:t>- A change to lighting of an existing development? 66 local authorities considered</a:t>
            </a:r>
          </a:p>
          <a:p>
            <a:r>
              <a:rPr lang="en-GB" sz="1200" kern="1200" dirty="0" smtClean="0">
                <a:solidFill>
                  <a:schemeClr val="tx1"/>
                </a:solidFill>
                <a:effectLst/>
                <a:latin typeface="Trebuchet MS" pitchFamily="34" charset="0"/>
                <a:ea typeface="+mn-ea"/>
                <a:cs typeface="+mn-cs"/>
              </a:rPr>
              <a:t>- A highway proposal? 59 local authorities considered</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kern="1200" dirty="0" smtClean="0">
                <a:solidFill>
                  <a:schemeClr val="tx1"/>
                </a:solidFill>
                <a:effectLst/>
                <a:latin typeface="Trebuchet MS" pitchFamily="34" charset="0"/>
                <a:ea typeface="+mn-ea"/>
                <a:cs typeface="+mn-cs"/>
              </a:rPr>
              <a:t>Example</a:t>
            </a:r>
            <a:r>
              <a:rPr lang="en-GB" sz="1200" b="1" kern="1200" baseline="0" dirty="0" smtClean="0">
                <a:solidFill>
                  <a:schemeClr val="tx1"/>
                </a:solidFill>
                <a:effectLst/>
                <a:latin typeface="Trebuchet MS" pitchFamily="34" charset="0"/>
                <a:ea typeface="+mn-ea"/>
                <a:cs typeface="+mn-cs"/>
              </a:rPr>
              <a:t>  </a:t>
            </a:r>
            <a:r>
              <a:rPr lang="en-GB" sz="1200" kern="1200" dirty="0" err="1" smtClean="0">
                <a:solidFill>
                  <a:schemeClr val="tx1"/>
                </a:solidFill>
                <a:effectLst/>
                <a:latin typeface="Trebuchet MS" pitchFamily="34" charset="0"/>
                <a:ea typeface="+mn-ea"/>
                <a:cs typeface="+mn-cs"/>
              </a:rPr>
              <a:t>Dacorum</a:t>
            </a:r>
            <a:r>
              <a:rPr lang="en-GB" sz="1200" kern="1200" dirty="0" smtClean="0">
                <a:solidFill>
                  <a:schemeClr val="tx1"/>
                </a:solidFill>
                <a:effectLst/>
                <a:latin typeface="Trebuchet MS" pitchFamily="34" charset="0"/>
                <a:ea typeface="+mn-ea"/>
                <a:cs typeface="+mn-cs"/>
              </a:rPr>
              <a:t>, Hertfordshire. A planning application submitted for a change of use from household waste recycling centre to waste vehicle depot with the construction of new CCTV/lighting columns. The submitted lighting scheme was deemed unacceptable due to the sensitive location - classed as Zone E1 Lighting Zone, close to an SSSI, within the Chilterns AONB, open countryside and Green Belt - and a condition was imposed to address this.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Trebuchet MS"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Trebuchet MS" pitchFamily="34" charset="0"/>
                <a:ea typeface="+mn-ea"/>
                <a:cs typeface="+mn-cs"/>
              </a:rPr>
              <a:t>The fact that just 59 local authorities reported that they consider the lighting impact of a highway proposal is due to the mixture of district and county level authorities responding to the question. County and unitary councils have responsibility for highway lighting in their areas but would consult relevant district councils when considering a new lighting scheme.</a:t>
            </a:r>
          </a:p>
          <a:p>
            <a:endParaRPr lang="en-GB" sz="1200" b="1" kern="1200" dirty="0" smtClean="0">
              <a:solidFill>
                <a:schemeClr val="tx1"/>
              </a:solidFill>
              <a:effectLst/>
              <a:latin typeface="Trebuchet MS" pitchFamily="34" charset="0"/>
              <a:ea typeface="+mn-ea"/>
              <a:cs typeface="+mn-cs"/>
            </a:endParaRPr>
          </a:p>
          <a:p>
            <a:r>
              <a:rPr lang="en-GB" sz="1200" b="1" kern="1200" dirty="0" smtClean="0">
                <a:solidFill>
                  <a:schemeClr val="tx1"/>
                </a:solidFill>
                <a:effectLst/>
                <a:latin typeface="Trebuchet MS" pitchFamily="34" charset="0"/>
                <a:ea typeface="+mn-ea"/>
                <a:cs typeface="+mn-cs"/>
              </a:rPr>
              <a:t>Fig 4: </a:t>
            </a:r>
            <a:r>
              <a:rPr lang="en-GB" sz="1200" kern="1200" dirty="0" smtClean="0">
                <a:solidFill>
                  <a:schemeClr val="tx1"/>
                </a:solidFill>
                <a:effectLst/>
                <a:latin typeface="Trebuchet MS" pitchFamily="34" charset="0"/>
                <a:ea typeface="+mn-ea"/>
                <a:cs typeface="+mn-cs"/>
              </a:rPr>
              <a:t>We asked local authorities how important a variety of factors were when assessing development/highway lighting proposals. Out of 74 who responded to this question </a:t>
            </a:r>
            <a:r>
              <a:rPr lang="en-GB" sz="1200" b="1" kern="1200" dirty="0" smtClean="0">
                <a:solidFill>
                  <a:schemeClr val="tx1"/>
                </a:solidFill>
                <a:effectLst/>
                <a:latin typeface="Trebuchet MS" pitchFamily="34" charset="0"/>
                <a:ea typeface="+mn-ea"/>
                <a:cs typeface="+mn-cs"/>
              </a:rPr>
              <a:t>VERY IMPORTANT OR CONSIDERED COMBINED </a:t>
            </a:r>
            <a:r>
              <a:rPr lang="en-GB" sz="1200" b="0" kern="1200" dirty="0" smtClean="0">
                <a:solidFill>
                  <a:schemeClr val="tx1"/>
                </a:solidFill>
                <a:effectLst/>
                <a:latin typeface="Trebuchet MS" pitchFamily="34" charset="0"/>
                <a:ea typeface="+mn-ea"/>
                <a:cs typeface="+mn-cs"/>
              </a:rPr>
              <a:t>BUT FOR</a:t>
            </a:r>
            <a:r>
              <a:rPr lang="en-GB" sz="1200" b="0" kern="1200" baseline="0" dirty="0" smtClean="0">
                <a:solidFill>
                  <a:schemeClr val="tx1"/>
                </a:solidFill>
                <a:effectLst/>
                <a:latin typeface="Trebuchet MS" pitchFamily="34" charset="0"/>
                <a:ea typeface="+mn-ea"/>
                <a:cs typeface="+mn-cs"/>
              </a:rPr>
              <a:t> JUST </a:t>
            </a:r>
            <a:r>
              <a:rPr lang="en-GB" sz="1200" b="1" kern="1200" baseline="0" dirty="0" smtClean="0">
                <a:solidFill>
                  <a:schemeClr val="tx1"/>
                </a:solidFill>
                <a:effectLst/>
                <a:latin typeface="Trebuchet MS" pitchFamily="34" charset="0"/>
                <a:ea typeface="+mn-ea"/>
                <a:cs typeface="+mn-cs"/>
              </a:rPr>
              <a:t>MOST IMPORTANT</a:t>
            </a:r>
            <a:r>
              <a:rPr lang="en-GB" sz="1200" b="0" kern="1200" baseline="0" dirty="0" smtClean="0">
                <a:solidFill>
                  <a:schemeClr val="tx1"/>
                </a:solidFill>
                <a:effectLst/>
                <a:latin typeface="Trebuchet MS" pitchFamily="34" charset="0"/>
                <a:ea typeface="+mn-ea"/>
                <a:cs typeface="+mn-cs"/>
              </a:rPr>
              <a:t> OVER TWO THIRDS OF COUNCILS SAID THAT ENERGY EFFIICIENCY WAS MOST IMP</a:t>
            </a:r>
            <a:endParaRPr lang="en-GB" sz="1200" kern="1200" dirty="0" smtClean="0">
              <a:solidFill>
                <a:schemeClr val="tx1"/>
              </a:solidFill>
              <a:effectLst/>
              <a:latin typeface="Trebuchet MS" pitchFamily="34" charset="0"/>
              <a:ea typeface="+mn-ea"/>
              <a:cs typeface="+mn-cs"/>
            </a:endParaRPr>
          </a:p>
          <a:p>
            <a:endParaRPr lang="en-GB" sz="1200" kern="1200" dirty="0" smtClean="0">
              <a:solidFill>
                <a:schemeClr val="tx1"/>
              </a:solidFill>
              <a:effectLst/>
              <a:latin typeface="Trebuchet MS" pitchFamily="34" charset="0"/>
              <a:ea typeface="+mn-ea"/>
              <a:cs typeface="+mn-cs"/>
            </a:endParaRPr>
          </a:p>
          <a:p>
            <a:endParaRPr lang="en-GB" sz="1200" kern="1200" dirty="0" smtClean="0">
              <a:solidFill>
                <a:schemeClr val="tx1"/>
              </a:solidFill>
              <a:effectLst/>
              <a:latin typeface="Trebuchet MS" pitchFamily="34" charset="0"/>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11</a:t>
            </a:fld>
            <a:endParaRPr lang="en-GB" dirty="0"/>
          </a:p>
        </p:txBody>
      </p:sp>
    </p:spTree>
    <p:extLst>
      <p:ext uri="{BB962C8B-B14F-4D97-AF65-F5344CB8AC3E}">
        <p14:creationId xmlns:p14="http://schemas.microsoft.com/office/powerpoint/2010/main" val="177979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NPPF/NPPG</a:t>
            </a:r>
          </a:p>
          <a:p>
            <a:endParaRPr lang="en-GB" dirty="0" smtClean="0"/>
          </a:p>
          <a:p>
            <a:r>
              <a:rPr lang="en-GB" dirty="0" smtClean="0"/>
              <a:t>ELZ to ensure that appropriate lighting levels are used in each zone,</a:t>
            </a:r>
            <a:r>
              <a:rPr lang="en-GB" baseline="0" dirty="0" smtClean="0"/>
              <a:t> with strict requirement applying in identified dark areas </a:t>
            </a:r>
            <a:r>
              <a:rPr lang="en-GB" b="1" baseline="0" dirty="0" smtClean="0"/>
              <a:t>example </a:t>
            </a:r>
            <a:r>
              <a:rPr lang="en-GB" b="0" baseline="0" dirty="0" smtClean="0"/>
              <a:t>Hampshire and Norfolk</a:t>
            </a:r>
            <a:endParaRPr lang="en-GB"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12</a:t>
            </a:fld>
            <a:endParaRPr lang="en-GB" dirty="0"/>
          </a:p>
        </p:txBody>
      </p:sp>
    </p:spTree>
    <p:extLst>
      <p:ext uri="{BB962C8B-B14F-4D97-AF65-F5344CB8AC3E}">
        <p14:creationId xmlns:p14="http://schemas.microsoft.com/office/powerpoint/2010/main" val="1779790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DE0898-C5F2-47A8-B9C6-D32374F667ED}" type="slidenum">
              <a:rPr lang="en-GB" smtClean="0"/>
              <a:pPr/>
              <a:t>13</a:t>
            </a:fld>
            <a:endParaRPr lang="en-GB" dirty="0"/>
          </a:p>
        </p:txBody>
      </p:sp>
    </p:spTree>
    <p:extLst>
      <p:ext uri="{BB962C8B-B14F-4D97-AF65-F5344CB8AC3E}">
        <p14:creationId xmlns:p14="http://schemas.microsoft.com/office/powerpoint/2010/main" val="3118501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rebuchet MS" pitchFamily="34" charset="0"/>
                <a:ea typeface="+mn-ea"/>
                <a:cs typeface="+mn-cs"/>
              </a:rPr>
              <a:t>Out of 71 local authorities who responded to this question almost a third (23) said they were switching off street lighting in their areas. Of these, </a:t>
            </a:r>
            <a:r>
              <a:rPr lang="en-GB" sz="1200" b="1" kern="1200" dirty="0" smtClean="0">
                <a:solidFill>
                  <a:schemeClr val="tx1"/>
                </a:solidFill>
                <a:effectLst/>
                <a:latin typeface="Trebuchet MS" pitchFamily="34" charset="0"/>
                <a:ea typeface="+mn-ea"/>
                <a:cs typeface="+mn-cs"/>
              </a:rPr>
              <a:t>16 were permanent schemes and seven were trials</a:t>
            </a:r>
            <a:r>
              <a:rPr lang="en-GB" sz="1200" kern="1200" dirty="0" smtClean="0">
                <a:solidFill>
                  <a:schemeClr val="tx1"/>
                </a:solidFill>
                <a:effectLst/>
                <a:latin typeface="Trebuchet MS" pitchFamily="34" charset="0"/>
                <a:ea typeface="+mn-ea"/>
                <a:cs typeface="+mn-cs"/>
              </a:rPr>
              <a:t>. More than a third (39%) of the switch off schemes had been running for a year or two, and a further quarter (26%) had been running for less than a year. </a:t>
            </a:r>
          </a:p>
          <a:p>
            <a:endParaRPr lang="en-GB" sz="1200" kern="1200" dirty="0" smtClean="0">
              <a:solidFill>
                <a:schemeClr val="tx1"/>
              </a:solidFill>
              <a:effectLst/>
              <a:latin typeface="Trebuchet MS" pitchFamily="34" charset="0"/>
              <a:ea typeface="+mn-ea"/>
              <a:cs typeface="+mn-cs"/>
            </a:endParaRPr>
          </a:p>
          <a:p>
            <a:r>
              <a:rPr lang="en-GB" sz="1200" kern="1200" dirty="0" smtClean="0">
                <a:solidFill>
                  <a:schemeClr val="tx1"/>
                </a:solidFill>
                <a:effectLst/>
                <a:latin typeface="Trebuchet MS" pitchFamily="34" charset="0"/>
                <a:ea typeface="+mn-ea"/>
                <a:cs typeface="+mn-cs"/>
              </a:rPr>
              <a:t>Cost saving was a motivation for nine out of ten (91%) local authorities who were running a street light switch off scheme and eight out of ten (78%) of those running a dimming scheme.</a:t>
            </a:r>
          </a:p>
          <a:p>
            <a:r>
              <a:rPr lang="en-GB" sz="1200" kern="1200" dirty="0" smtClean="0">
                <a:solidFill>
                  <a:schemeClr val="tx1"/>
                </a:solidFill>
                <a:effectLst/>
                <a:latin typeface="Trebuchet MS" pitchFamily="34" charset="0"/>
                <a:ea typeface="+mn-ea"/>
                <a:cs typeface="+mn-cs"/>
              </a:rPr>
              <a:t>Examples in this report are:</a:t>
            </a:r>
          </a:p>
          <a:p>
            <a:endParaRPr lang="en-GB" sz="1200" kern="1200" dirty="0" smtClean="0">
              <a:solidFill>
                <a:schemeClr val="tx1"/>
              </a:solidFill>
              <a:effectLst/>
              <a:latin typeface="Trebuchet MS" pitchFamily="34" charset="0"/>
              <a:ea typeface="+mn-ea"/>
              <a:cs typeface="+mn-cs"/>
            </a:endParaRPr>
          </a:p>
          <a:p>
            <a:pPr lvl="0"/>
            <a:r>
              <a:rPr lang="en-GB" sz="1200" kern="1200" dirty="0" err="1" smtClean="0">
                <a:solidFill>
                  <a:schemeClr val="tx1"/>
                </a:solidFill>
                <a:effectLst/>
                <a:latin typeface="Trebuchet MS" pitchFamily="34" charset="0"/>
                <a:ea typeface="+mn-ea"/>
                <a:cs typeface="+mn-cs"/>
              </a:rPr>
              <a:t>Sefton</a:t>
            </a:r>
            <a:r>
              <a:rPr lang="en-GB" sz="1200" kern="1200" dirty="0" smtClean="0">
                <a:solidFill>
                  <a:schemeClr val="tx1"/>
                </a:solidFill>
                <a:effectLst/>
                <a:latin typeface="Trebuchet MS" pitchFamily="34" charset="0"/>
                <a:ea typeface="+mn-ea"/>
                <a:cs typeface="+mn-cs"/>
              </a:rPr>
              <a:t> Council expects to save £15,000 during 2013/14 by trailing switching off alternate street lights.</a:t>
            </a:r>
          </a:p>
          <a:p>
            <a:pPr lvl="0"/>
            <a:r>
              <a:rPr lang="en-GB" sz="1200" kern="1200" dirty="0" smtClean="0">
                <a:solidFill>
                  <a:schemeClr val="tx1"/>
                </a:solidFill>
                <a:effectLst/>
                <a:latin typeface="Trebuchet MS" pitchFamily="34" charset="0"/>
                <a:ea typeface="+mn-ea"/>
                <a:cs typeface="+mn-cs"/>
              </a:rPr>
              <a:t>Essex County Council previously spent approximately £ 4.6m million on electricity for street lighting each year but expect that switching to part night lighting will save approximately £1 million per year.</a:t>
            </a:r>
          </a:p>
          <a:p>
            <a:pPr lvl="0"/>
            <a:r>
              <a:rPr lang="en-GB" sz="1200" kern="1200" dirty="0" smtClean="0">
                <a:solidFill>
                  <a:schemeClr val="tx1"/>
                </a:solidFill>
                <a:effectLst/>
                <a:latin typeface="Trebuchet MS" pitchFamily="34" charset="0"/>
                <a:ea typeface="+mn-ea"/>
                <a:cs typeface="+mn-cs"/>
              </a:rPr>
              <a:t>Bradford Council’s street light dimming scheme is designed to save £400,000 a year.</a:t>
            </a:r>
          </a:p>
          <a:p>
            <a:pPr lvl="0"/>
            <a:r>
              <a:rPr lang="en-GB" sz="1200" kern="1200" dirty="0" smtClean="0">
                <a:solidFill>
                  <a:schemeClr val="tx1"/>
                </a:solidFill>
                <a:effectLst/>
                <a:latin typeface="Trebuchet MS" pitchFamily="34" charset="0"/>
                <a:ea typeface="+mn-ea"/>
                <a:cs typeface="+mn-cs"/>
              </a:rPr>
              <a:t>North Somerset Council estimates £300,000 a year will be saved following the completion of their dimming and part night lighting scheme.</a:t>
            </a:r>
          </a:p>
          <a:p>
            <a:pPr lvl="0"/>
            <a:endParaRPr lang="en-GB" sz="1200" kern="1200" dirty="0" smtClean="0">
              <a:solidFill>
                <a:schemeClr val="tx1"/>
              </a:solidFill>
              <a:effectLst/>
              <a:latin typeface="Trebuchet MS" pitchFamily="34" charset="0"/>
              <a:ea typeface="+mn-ea"/>
              <a:cs typeface="+mn-cs"/>
            </a:endParaRPr>
          </a:p>
          <a:p>
            <a:pPr lvl="0"/>
            <a:r>
              <a:rPr lang="en-GB" sz="1200" b="1" kern="1200" dirty="0" smtClean="0">
                <a:solidFill>
                  <a:schemeClr val="tx1"/>
                </a:solidFill>
                <a:effectLst/>
                <a:latin typeface="Trebuchet MS" pitchFamily="34" charset="0"/>
                <a:ea typeface="+mn-ea"/>
                <a:cs typeface="+mn-cs"/>
              </a:rPr>
              <a:t>Community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Trebuchet MS" pitchFamily="34" charset="0"/>
                <a:ea typeface="+mn-ea"/>
                <a:cs typeface="+mn-cs"/>
              </a:rPr>
              <a:t>21 local authorities responded and the majority - 18 (86%) said the response had been mixed. This compares with two local authorities (10%) who said their community had been very supportive and one (5%) who said the community was not supportive. </a:t>
            </a:r>
          </a:p>
          <a:p>
            <a:pPr lvl="0"/>
            <a:endParaRPr lang="en-GB" sz="1200" b="1" kern="1200" dirty="0" smtClean="0">
              <a:solidFill>
                <a:schemeClr val="tx1"/>
              </a:solidFill>
              <a:effectLst/>
              <a:latin typeface="Trebuchet MS"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14</a:t>
            </a:fld>
            <a:endParaRPr lang="en-GB" dirty="0"/>
          </a:p>
        </p:txBody>
      </p:sp>
    </p:spTree>
    <p:extLst>
      <p:ext uri="{BB962C8B-B14F-4D97-AF65-F5344CB8AC3E}">
        <p14:creationId xmlns:p14="http://schemas.microsoft.com/office/powerpoint/2010/main" val="177979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kern="1200" dirty="0" smtClean="0">
                <a:solidFill>
                  <a:schemeClr val="tx1"/>
                </a:solidFill>
                <a:effectLst/>
                <a:latin typeface="Trebuchet MS" pitchFamily="34" charset="0"/>
                <a:ea typeface="+mn-ea"/>
                <a:cs typeface="+mn-cs"/>
              </a:rPr>
              <a:t>An increasing number of local authorities are investing in new lighting technology which can be dimmed – allowing local discretion for lighting levels.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1" kern="1200" dirty="0" smtClean="0">
              <a:solidFill>
                <a:schemeClr val="tx1"/>
              </a:solidFill>
              <a:effectLst/>
              <a:latin typeface="Trebuchet MS" pitchFamily="34"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Trebuchet MS" pitchFamily="34" charset="0"/>
                <a:ea typeface="+mn-ea"/>
                <a:cs typeface="+mn-cs"/>
              </a:rPr>
              <a:t>Almost half (32) of the 67 respondents were</a:t>
            </a:r>
            <a:r>
              <a:rPr lang="en-GB" sz="1200" kern="1200" baseline="0" dirty="0" smtClean="0">
                <a:solidFill>
                  <a:schemeClr val="tx1"/>
                </a:solidFill>
                <a:effectLst/>
                <a:latin typeface="Trebuchet MS" pitchFamily="34" charset="0"/>
                <a:ea typeface="+mn-ea"/>
                <a:cs typeface="+mn-cs"/>
              </a:rPr>
              <a:t> engaged in a dimming scheme</a:t>
            </a:r>
            <a:r>
              <a:rPr lang="en-GB" sz="1200" kern="1200" dirty="0" smtClean="0">
                <a:solidFill>
                  <a:schemeClr val="tx1"/>
                </a:solidFill>
                <a:effectLst/>
                <a:latin typeface="Trebuchet MS" pitchFamily="34" charset="0"/>
                <a:ea typeface="+mn-ea"/>
                <a:cs typeface="+mn-cs"/>
              </a:rPr>
              <a:t>. 26 said it was permanent compared with five who are currently running dimming trials.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Trebuchet MS" pitchFamily="34" charset="0"/>
                <a:ea typeface="+mn-ea"/>
                <a:cs typeface="+mn-cs"/>
              </a:rPr>
              <a:t>Three quarters (23) of the 31 local authorities who stated how long they had been running a dimming scheme said that it had been for under three years with the remainder reporting that their scheme had been running for between three and five years. </a:t>
            </a:r>
            <a:endParaRPr lang="en-GB" sz="1200" b="1" kern="1200" dirty="0" smtClean="0">
              <a:solidFill>
                <a:schemeClr val="tx1"/>
              </a:solidFill>
              <a:effectLst/>
              <a:latin typeface="Trebuchet MS" pitchFamily="34"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b="1" kern="1200" dirty="0" smtClean="0">
                <a:solidFill>
                  <a:schemeClr val="tx1"/>
                </a:solidFill>
                <a:effectLst/>
                <a:latin typeface="Trebuchet MS" pitchFamily="34" charset="0"/>
                <a:ea typeface="+mn-ea"/>
                <a:cs typeface="+mn-cs"/>
              </a:rPr>
              <a:t>Example in Leicester , new CMS, mix of white light and LEDs – allows dimming 75% between 8pm and dawn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Trebuchet MS" pitchFamily="34" charset="0"/>
              <a:ea typeface="+mn-ea"/>
              <a:cs typeface="+mn-cs"/>
            </a:endParaRPr>
          </a:p>
          <a:p>
            <a:r>
              <a:rPr lang="en-GB" b="1" dirty="0" smtClean="0"/>
              <a:t>Examples of energy saving</a:t>
            </a:r>
          </a:p>
          <a:p>
            <a:pPr marL="228600" lvl="0" indent="-228600">
              <a:buFont typeface="+mj-lt"/>
              <a:buAutoNum type="arabicPeriod"/>
            </a:pPr>
            <a:r>
              <a:rPr lang="en-GB" sz="1200" kern="1200" dirty="0" smtClean="0">
                <a:solidFill>
                  <a:schemeClr val="tx1"/>
                </a:solidFill>
                <a:effectLst/>
                <a:latin typeface="Trebuchet MS" pitchFamily="34" charset="0"/>
                <a:ea typeface="+mn-ea"/>
                <a:cs typeface="+mn-cs"/>
              </a:rPr>
              <a:t>Shropshire County Council hopes to save up to 600 tonnes of CO2 per year, which is around 15% of current street lighting emissions as a result of their part-night lighting trial. </a:t>
            </a:r>
          </a:p>
          <a:p>
            <a:pPr marL="228600" lvl="0" indent="-228600">
              <a:buFont typeface="+mj-lt"/>
              <a:buAutoNum type="arabicPeriod"/>
            </a:pPr>
            <a:r>
              <a:rPr lang="en-GB" sz="1200" kern="1200" dirty="0" smtClean="0">
                <a:solidFill>
                  <a:schemeClr val="tx1"/>
                </a:solidFill>
                <a:effectLst/>
                <a:latin typeface="Trebuchet MS" pitchFamily="34" charset="0"/>
                <a:ea typeface="+mn-ea"/>
                <a:cs typeface="+mn-cs"/>
              </a:rPr>
              <a:t>Essex County Council expects to reduce carbon emissions by over 8,000 tonnes per year due to their part night lighting scheme. </a:t>
            </a:r>
          </a:p>
          <a:p>
            <a:pPr marL="228600" lvl="0" indent="-228600">
              <a:buFont typeface="+mj-lt"/>
              <a:buAutoNum type="arabicPeriod"/>
            </a:pPr>
            <a:r>
              <a:rPr lang="en-GB" sz="1200" kern="1200" dirty="0" smtClean="0">
                <a:solidFill>
                  <a:schemeClr val="tx1"/>
                </a:solidFill>
                <a:effectLst/>
                <a:latin typeface="Trebuchet MS" pitchFamily="34" charset="0"/>
                <a:ea typeface="+mn-ea"/>
                <a:cs typeface="+mn-cs"/>
              </a:rPr>
              <a:t>Derbyshire County Council has a commitment to reduce carbon emissions by 25% by 2015 which it hopes to achieve due to part night lighting scheme. </a:t>
            </a:r>
          </a:p>
          <a:p>
            <a:pPr marL="228600" lvl="0" indent="-228600">
              <a:buFont typeface="+mj-lt"/>
              <a:buAutoNum type="arabicPeriod"/>
            </a:pPr>
            <a:r>
              <a:rPr lang="en-GB" sz="1200" kern="1200" dirty="0" smtClean="0">
                <a:solidFill>
                  <a:schemeClr val="tx1"/>
                </a:solidFill>
                <a:effectLst/>
                <a:latin typeface="Trebuchet MS" pitchFamily="34" charset="0"/>
                <a:ea typeface="+mn-ea"/>
                <a:cs typeface="+mn-cs"/>
              </a:rPr>
              <a:t>Leicestershire County Council is aiming to reduce carbon emissions by 30% by 2014 by dimming and part night lighting scheme.</a:t>
            </a:r>
          </a:p>
          <a:p>
            <a:pPr marL="228600" lvl="0" indent="-228600">
              <a:buFont typeface="+mj-lt"/>
              <a:buAutoNum type="arabicPeriod"/>
            </a:pPr>
            <a:r>
              <a:rPr lang="en-GB" sz="1200" kern="1200" dirty="0" smtClean="0">
                <a:solidFill>
                  <a:schemeClr val="tx1"/>
                </a:solidFill>
                <a:effectLst/>
                <a:latin typeface="Trebuchet MS" pitchFamily="34" charset="0"/>
                <a:ea typeface="+mn-ea"/>
                <a:cs typeface="+mn-cs"/>
              </a:rPr>
              <a:t>Cornwall County Council hopes to save up to 4,700 tonnes of CO2 per year due to part night lighting and dimming trial.</a:t>
            </a:r>
          </a:p>
          <a:p>
            <a:pPr marL="171450" indent="-171450">
              <a:buFont typeface="Arial" pitchFamily="34" charset="0"/>
              <a:buChar char="•"/>
            </a:pPr>
            <a:endParaRPr lang="en-GB" b="1"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15</a:t>
            </a:fld>
            <a:endParaRPr lang="en-GB" dirty="0"/>
          </a:p>
        </p:txBody>
      </p:sp>
    </p:spTree>
    <p:extLst>
      <p:ext uri="{BB962C8B-B14F-4D97-AF65-F5344CB8AC3E}">
        <p14:creationId xmlns:p14="http://schemas.microsoft.com/office/powerpoint/2010/main" val="377036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including examining the cost, energy and carbon savings. </a:t>
            </a:r>
          </a:p>
          <a:p>
            <a:endParaRPr lang="en-GB" sz="1200" b="1" kern="1200" dirty="0" smtClean="0">
              <a:solidFill>
                <a:schemeClr val="tx1"/>
              </a:solidFill>
              <a:effectLst/>
              <a:latin typeface="Trebuchet MS" pitchFamily="34" charset="0"/>
              <a:ea typeface="+mn-ea"/>
              <a:cs typeface="+mn-cs"/>
            </a:endParaRPr>
          </a:p>
          <a:p>
            <a:r>
              <a:rPr lang="en-GB" sz="1200" b="1" kern="1200" dirty="0" smtClean="0">
                <a:solidFill>
                  <a:schemeClr val="tx1"/>
                </a:solidFill>
                <a:effectLst/>
                <a:latin typeface="Trebuchet MS" pitchFamily="34" charset="0"/>
                <a:ea typeface="+mn-ea"/>
                <a:cs typeface="+mn-cs"/>
              </a:rPr>
              <a:t>Summary</a:t>
            </a:r>
            <a:r>
              <a:rPr lang="en-GB" sz="1200" b="1" kern="1200" baseline="0" dirty="0" smtClean="0">
                <a:solidFill>
                  <a:schemeClr val="tx1"/>
                </a:solidFill>
                <a:effectLst/>
                <a:latin typeface="Trebuchet MS" pitchFamily="34" charset="0"/>
                <a:ea typeface="+mn-ea"/>
                <a:cs typeface="+mn-cs"/>
              </a:rPr>
              <a:t> p</a:t>
            </a:r>
            <a:r>
              <a:rPr lang="en-GB" sz="1200" b="1" kern="1200" dirty="0" smtClean="0">
                <a:solidFill>
                  <a:schemeClr val="tx1"/>
                </a:solidFill>
                <a:effectLst/>
                <a:latin typeface="Trebuchet MS" pitchFamily="34" charset="0"/>
                <a:ea typeface="+mn-ea"/>
                <a:cs typeface="+mn-cs"/>
              </a:rPr>
              <a:t>oints</a:t>
            </a:r>
          </a:p>
          <a:p>
            <a:pPr marL="171450" indent="-171450">
              <a:buFont typeface="Arial" pitchFamily="34" charset="0"/>
              <a:buChar char="•"/>
            </a:pPr>
            <a:r>
              <a:rPr lang="en-GB" sz="1200" kern="1200" dirty="0" smtClean="0">
                <a:solidFill>
                  <a:schemeClr val="tx1"/>
                </a:solidFill>
                <a:effectLst/>
                <a:latin typeface="Trebuchet MS" pitchFamily="34" charset="0"/>
                <a:ea typeface="+mn-ea"/>
                <a:cs typeface="+mn-cs"/>
              </a:rPr>
              <a:t>There is increasing interest among local authorities to find new ways to save money and reduce energy consumption and carbon emissions. </a:t>
            </a:r>
          </a:p>
          <a:p>
            <a:pPr marL="171450" indent="-171450">
              <a:buFont typeface="Arial" pitchFamily="34" charset="0"/>
              <a:buChar char="•"/>
            </a:pPr>
            <a:r>
              <a:rPr lang="en-GB" sz="1200" kern="1200" dirty="0" smtClean="0">
                <a:solidFill>
                  <a:schemeClr val="tx1"/>
                </a:solidFill>
                <a:effectLst/>
                <a:latin typeface="Trebuchet MS" pitchFamily="34" charset="0"/>
                <a:ea typeface="+mn-ea"/>
                <a:cs typeface="+mn-cs"/>
              </a:rPr>
              <a:t>Almost a third (23) of local authority respondents said they were involved in switching off street lights typically between midnight and 5am</a:t>
            </a:r>
          </a:p>
          <a:p>
            <a:pPr marL="171450" indent="-171450">
              <a:buFont typeface="Arial" pitchFamily="34" charset="0"/>
              <a:buChar char="•"/>
            </a:pPr>
            <a:r>
              <a:rPr lang="en-GB" sz="1200" kern="1200" dirty="0" smtClean="0">
                <a:solidFill>
                  <a:schemeClr val="tx1"/>
                </a:solidFill>
                <a:effectLst/>
                <a:latin typeface="Trebuchet MS" pitchFamily="34" charset="0"/>
                <a:ea typeface="+mn-ea"/>
                <a:cs typeface="+mn-cs"/>
              </a:rPr>
              <a:t>32 said they were involved in dimming street lights in their areas</a:t>
            </a:r>
          </a:p>
          <a:p>
            <a:pPr marL="0" indent="0">
              <a:buFont typeface="Arial" pitchFamily="34" charset="0"/>
              <a:buNone/>
            </a:pPr>
            <a:endParaRPr lang="en-GB" sz="1200" kern="1200" dirty="0" smtClean="0">
              <a:solidFill>
                <a:schemeClr val="tx1"/>
              </a:solidFill>
              <a:effectLst/>
              <a:latin typeface="Trebuchet MS" pitchFamily="34" charset="0"/>
              <a:ea typeface="+mn-ea"/>
              <a:cs typeface="+mn-cs"/>
            </a:endParaRPr>
          </a:p>
          <a:p>
            <a:pPr marL="0" indent="0">
              <a:buFont typeface="Arial" pitchFamily="34" charset="0"/>
              <a:buNone/>
            </a:pPr>
            <a:r>
              <a:rPr lang="en-GB" sz="1200" b="1" kern="1200" dirty="0" smtClean="0">
                <a:solidFill>
                  <a:schemeClr val="tx1"/>
                </a:solidFill>
                <a:effectLst/>
                <a:latin typeface="Trebuchet MS" pitchFamily="34" charset="0"/>
                <a:ea typeface="+mn-ea"/>
                <a:cs typeface="+mn-cs"/>
              </a:rPr>
              <a:t>The right lighting should be used only where and when it is needed </a:t>
            </a:r>
          </a:p>
          <a:p>
            <a:pPr marL="0" indent="0">
              <a:buFont typeface="Arial" pitchFamily="34" charset="0"/>
              <a:buNone/>
            </a:pPr>
            <a:endParaRPr lang="en-GB" sz="1200" b="1" kern="1200" dirty="0" smtClean="0">
              <a:solidFill>
                <a:schemeClr val="tx1"/>
              </a:solidFill>
              <a:effectLst/>
              <a:latin typeface="Trebuchet MS" pitchFamily="34"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Trebuchet MS" pitchFamily="34" charset="0"/>
                <a:ea typeface="+mn-ea"/>
                <a:cs typeface="+mn-cs"/>
              </a:rPr>
              <a:t>Public consultation is vital to the success of any adjustment to street lighting in an area.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Trebuchet MS" pitchFamily="34" charset="0"/>
                <a:ea typeface="+mn-ea"/>
                <a:cs typeface="+mn-cs"/>
              </a:rPr>
              <a:t>All of the local authorities who were responsible for a street light switch off scheme said they had consulted the affected communities.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b="1" kern="1200" dirty="0" smtClean="0">
                <a:solidFill>
                  <a:schemeClr val="tx1"/>
                </a:solidFill>
                <a:effectLst/>
                <a:latin typeface="Trebuchet MS" pitchFamily="34" charset="0"/>
                <a:ea typeface="+mn-ea"/>
                <a:cs typeface="+mn-cs"/>
              </a:rPr>
              <a:t>Dimming schemes are significantly more popular with residents with 68% of local authorities saying their communities had been very supportive, compared with only 10% of communities who were very supportive of switching off street lights overnight</a:t>
            </a:r>
            <a:r>
              <a:rPr lang="en-GB" sz="1200" kern="1200" dirty="0" smtClean="0">
                <a:solidFill>
                  <a:schemeClr val="tx1"/>
                </a:solidFill>
                <a:effectLst/>
                <a:latin typeface="Trebuchet MS" pitchFamily="34" charset="0"/>
                <a:ea typeface="+mn-ea"/>
                <a:cs typeface="+mn-cs"/>
              </a:rPr>
              <a:t>.</a:t>
            </a:r>
          </a:p>
          <a:p>
            <a:pPr marL="0" indent="0">
              <a:buFont typeface="Arial" pitchFamily="34" charset="0"/>
              <a:buNone/>
            </a:pPr>
            <a:endParaRPr lang="en-GB" b="1"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16</a:t>
            </a:fld>
            <a:endParaRPr lang="en-GB" dirty="0"/>
          </a:p>
        </p:txBody>
      </p:sp>
    </p:spTree>
    <p:extLst>
      <p:ext uri="{BB962C8B-B14F-4D97-AF65-F5344CB8AC3E}">
        <p14:creationId xmlns:p14="http://schemas.microsoft.com/office/powerpoint/2010/main" val="177979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Trebuchet MS" pitchFamily="34" charset="0"/>
                <a:ea typeface="+mn-ea"/>
                <a:cs typeface="+mn-cs"/>
              </a:rPr>
              <a:t>Points:</a:t>
            </a:r>
          </a:p>
          <a:p>
            <a:pPr marL="228600" indent="-228600">
              <a:buFont typeface="+mj-lt"/>
              <a:buAutoNum type="arabicPeriod"/>
            </a:pPr>
            <a:r>
              <a:rPr lang="en-GB" sz="1200" kern="1200" dirty="0" smtClean="0">
                <a:solidFill>
                  <a:schemeClr val="tx1"/>
                </a:solidFill>
                <a:effectLst/>
                <a:latin typeface="Trebuchet MS" pitchFamily="34" charset="0"/>
                <a:ea typeface="+mn-ea"/>
                <a:cs typeface="+mn-cs"/>
              </a:rPr>
              <a:t>A Home Office Research Study in 2002 (and a consequent update in 2008) argued that crime levels are reduced by up to 38% by improvements to street lighting. The research has been questioned by a leading statistician at Leeds Metropolitan University.  </a:t>
            </a:r>
          </a:p>
          <a:p>
            <a:pPr marL="228600" indent="-228600">
              <a:buFont typeface="+mj-lt"/>
              <a:buAutoNum type="arabicPeriod"/>
            </a:pPr>
            <a:r>
              <a:rPr lang="en-GB" sz="1200" kern="1200" dirty="0" smtClean="0">
                <a:solidFill>
                  <a:schemeClr val="tx1"/>
                </a:solidFill>
                <a:effectLst/>
                <a:latin typeface="Trebuchet MS" pitchFamily="34" charset="0"/>
                <a:ea typeface="+mn-ea"/>
                <a:cs typeface="+mn-cs"/>
              </a:rPr>
              <a:t>Impact of lower light levels is a common, and understandable, concern for residents re part night lighting or dimming schemes. </a:t>
            </a:r>
          </a:p>
          <a:p>
            <a:pPr marL="228600" indent="-228600">
              <a:buFont typeface="+mj-lt"/>
              <a:buAutoNum type="arabicPeriod"/>
            </a:pPr>
            <a:r>
              <a:rPr lang="en-GB" sz="1200" kern="1200" dirty="0" smtClean="0">
                <a:solidFill>
                  <a:schemeClr val="tx1"/>
                </a:solidFill>
                <a:effectLst/>
                <a:latin typeface="Trebuchet MS" pitchFamily="34" charset="0"/>
                <a:ea typeface="+mn-ea"/>
                <a:cs typeface="+mn-cs"/>
              </a:rPr>
              <a:t>No clear link from this survey</a:t>
            </a:r>
          </a:p>
          <a:p>
            <a:pPr marL="228600" indent="-228600">
              <a:buFont typeface="+mj-lt"/>
              <a:buAutoNum type="arabicPeriod"/>
            </a:pPr>
            <a:r>
              <a:rPr lang="en-GB" sz="1200" kern="1200" dirty="0" smtClean="0">
                <a:solidFill>
                  <a:schemeClr val="tx1"/>
                </a:solidFill>
                <a:effectLst/>
                <a:latin typeface="Trebuchet MS" pitchFamily="34" charset="0"/>
                <a:ea typeface="+mn-ea"/>
                <a:cs typeface="+mn-cs"/>
              </a:rPr>
              <a:t>‘Fear of crime’ is an important issue that -</a:t>
            </a:r>
            <a:r>
              <a:rPr lang="en-GB" sz="1200" kern="1200" baseline="0" dirty="0" smtClean="0">
                <a:solidFill>
                  <a:schemeClr val="tx1"/>
                </a:solidFill>
                <a:effectLst/>
                <a:latin typeface="Trebuchet MS" pitchFamily="34" charset="0"/>
                <a:ea typeface="+mn-ea"/>
                <a:cs typeface="+mn-cs"/>
              </a:rPr>
              <a:t> </a:t>
            </a:r>
            <a:r>
              <a:rPr lang="en-GB" sz="1200" kern="1200" dirty="0" smtClean="0">
                <a:solidFill>
                  <a:schemeClr val="tx1"/>
                </a:solidFill>
                <a:effectLst/>
                <a:latin typeface="Trebuchet MS" pitchFamily="34" charset="0"/>
                <a:ea typeface="+mn-ea"/>
                <a:cs typeface="+mn-cs"/>
              </a:rPr>
              <a:t>community consultation.</a:t>
            </a:r>
          </a:p>
          <a:p>
            <a:pPr marL="0" indent="0">
              <a:buFont typeface="+mj-lt"/>
              <a:buNone/>
            </a:pPr>
            <a:endParaRPr lang="en-GB" sz="1200" kern="1200" dirty="0" smtClean="0">
              <a:solidFill>
                <a:schemeClr val="tx1"/>
              </a:solidFill>
              <a:effectLst/>
              <a:latin typeface="Trebuchet MS" pitchFamily="34" charset="0"/>
              <a:ea typeface="+mn-ea"/>
              <a:cs typeface="+mn-cs"/>
            </a:endParaRPr>
          </a:p>
          <a:p>
            <a:pPr marL="0" indent="0">
              <a:buFont typeface="+mj-lt"/>
              <a:buNone/>
            </a:pPr>
            <a:r>
              <a:rPr lang="en-GB" sz="1200" kern="1200" dirty="0" smtClean="0">
                <a:solidFill>
                  <a:schemeClr val="tx1"/>
                </a:solidFill>
                <a:effectLst/>
                <a:latin typeface="Trebuchet MS" pitchFamily="34" charset="0"/>
                <a:ea typeface="+mn-ea"/>
                <a:cs typeface="+mn-cs"/>
              </a:rPr>
              <a:t>ILP/LANTERNS project:</a:t>
            </a:r>
            <a:r>
              <a:rPr lang="en-GB" sz="1200" kern="1200" baseline="0" dirty="0" smtClean="0">
                <a:solidFill>
                  <a:schemeClr val="tx1"/>
                </a:solidFill>
                <a:effectLst/>
                <a:latin typeface="Trebuchet MS" pitchFamily="34" charset="0"/>
                <a:ea typeface="+mn-ea"/>
                <a:cs typeface="+mn-cs"/>
              </a:rPr>
              <a:t> </a:t>
            </a:r>
            <a:r>
              <a:rPr lang="en-GB" sz="1200" kern="1200" dirty="0" smtClean="0">
                <a:solidFill>
                  <a:schemeClr val="tx1"/>
                </a:solidFill>
                <a:effectLst/>
                <a:latin typeface="Trebuchet MS" pitchFamily="34" charset="0"/>
                <a:ea typeface="+mn-ea"/>
                <a:cs typeface="+mn-cs"/>
              </a:rPr>
              <a:t>Local Authority Collaborators’ National Evaluation of Reduced Night-time Streetlight</a:t>
            </a:r>
          </a:p>
          <a:p>
            <a:pPr marL="0" indent="0">
              <a:buFont typeface="+mj-lt"/>
              <a:buNone/>
            </a:pPr>
            <a:endParaRPr lang="en-GB" sz="1200" kern="1200" dirty="0" smtClean="0">
              <a:solidFill>
                <a:schemeClr val="tx1"/>
              </a:solidFill>
              <a:effectLst/>
              <a:latin typeface="Trebuchet MS" pitchFamily="34" charset="0"/>
              <a:ea typeface="+mn-ea"/>
              <a:cs typeface="+mn-cs"/>
            </a:endParaRPr>
          </a:p>
          <a:p>
            <a:pPr marL="0" indent="0">
              <a:buFont typeface="+mj-lt"/>
              <a:buNone/>
            </a:pPr>
            <a:r>
              <a:rPr lang="en-GB" dirty="0" smtClean="0"/>
              <a:t>The ILP/LANTERNS project, launched in April 2013, is a research collaboration between local authorities in England &amp; Wales and researchers at the University of London. It aims to quantify any effects of changes to street lighting on road traffic crashes and crimes. 69 involved</a:t>
            </a:r>
            <a:r>
              <a:rPr lang="en-GB" baseline="0" dirty="0" smtClean="0"/>
              <a:t> in April 2014 </a:t>
            </a:r>
          </a:p>
          <a:p>
            <a:pPr marL="0" indent="0">
              <a:buFont typeface="+mj-lt"/>
              <a:buNone/>
            </a:pPr>
            <a:endParaRPr lang="en-GB" sz="1200" kern="1200" baseline="0" dirty="0" smtClean="0">
              <a:solidFill>
                <a:schemeClr val="tx1"/>
              </a:solidFill>
              <a:effectLst/>
              <a:latin typeface="Trebuchet MS" pitchFamily="34" charset="0"/>
              <a:ea typeface="+mn-ea"/>
              <a:cs typeface="+mn-cs"/>
            </a:endParaRPr>
          </a:p>
          <a:p>
            <a:pPr marL="0" indent="0">
              <a:buFont typeface="+mj-lt"/>
              <a:buNone/>
            </a:pPr>
            <a:r>
              <a:rPr lang="en-GB" sz="1200" b="1" kern="1200" baseline="0" dirty="0" smtClean="0">
                <a:solidFill>
                  <a:schemeClr val="tx1"/>
                </a:solidFill>
                <a:effectLst/>
                <a:latin typeface="Trebuchet MS" pitchFamily="34" charset="0"/>
                <a:ea typeface="+mn-ea"/>
                <a:cs typeface="+mn-cs"/>
              </a:rPr>
              <a:t>Recommendation</a:t>
            </a:r>
          </a:p>
          <a:p>
            <a:pPr marL="0" indent="0">
              <a:buFont typeface="+mj-lt"/>
              <a:buNone/>
            </a:pPr>
            <a:r>
              <a:rPr lang="en-GB" sz="1200" b="0" kern="1200" baseline="0" dirty="0" smtClean="0">
                <a:solidFill>
                  <a:schemeClr val="tx1"/>
                </a:solidFill>
                <a:effectLst/>
                <a:latin typeface="Trebuchet MS" pitchFamily="34" charset="0"/>
                <a:ea typeface="+mn-ea"/>
                <a:cs typeface="+mn-cs"/>
              </a:rPr>
              <a:t>All LPAS who switch off or dim should monitor crime and accident stats and consider taking part in LANTERNS project</a:t>
            </a:r>
            <a:endParaRPr lang="en-GB" sz="1200" b="0" kern="1200" dirty="0" smtClean="0">
              <a:solidFill>
                <a:schemeClr val="tx1"/>
              </a:solidFill>
              <a:effectLst/>
              <a:latin typeface="Trebuchet MS" pitchFamily="34" charset="0"/>
              <a:ea typeface="+mn-ea"/>
              <a:cs typeface="+mn-cs"/>
            </a:endParaRPr>
          </a:p>
          <a:p>
            <a:pPr marL="228600" indent="-228600">
              <a:buFont typeface="+mj-lt"/>
              <a:buAutoNum type="arabicPeriod"/>
            </a:pPr>
            <a:endParaRPr lang="en-GB" sz="1200" kern="1200" dirty="0" smtClean="0">
              <a:solidFill>
                <a:schemeClr val="tx1"/>
              </a:solidFill>
              <a:effectLst/>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fld id="{15DE0898-C5F2-47A8-B9C6-D32374F667ED}" type="slidenum">
              <a:rPr lang="en-GB" smtClean="0"/>
              <a:pPr/>
              <a:t>17</a:t>
            </a:fld>
            <a:endParaRPr lang="en-GB" dirty="0"/>
          </a:p>
        </p:txBody>
      </p:sp>
    </p:spTree>
    <p:extLst>
      <p:ext uri="{BB962C8B-B14F-4D97-AF65-F5344CB8AC3E}">
        <p14:creationId xmlns:p14="http://schemas.microsoft.com/office/powerpoint/2010/main" val="156930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57 responses</a:t>
            </a:r>
            <a:r>
              <a:rPr lang="en-GB" baseline="0" dirty="0" smtClean="0"/>
              <a:t> re lighting types</a:t>
            </a:r>
          </a:p>
          <a:p>
            <a:endParaRPr lang="en-GB" baseline="0" dirty="0" smtClean="0"/>
          </a:p>
          <a:p>
            <a:r>
              <a:rPr lang="en-GB" sz="1200" b="1" kern="1200" dirty="0" smtClean="0">
                <a:solidFill>
                  <a:schemeClr val="tx1"/>
                </a:solidFill>
                <a:effectLst/>
                <a:latin typeface="Trebuchet MS" pitchFamily="34" charset="0"/>
                <a:ea typeface="+mn-ea"/>
                <a:cs typeface="+mn-cs"/>
              </a:rPr>
              <a:t>Choosing new street lamps</a:t>
            </a:r>
            <a:r>
              <a:rPr lang="en-GB" sz="1200" b="1" kern="1200" baseline="0" dirty="0" smtClean="0">
                <a:solidFill>
                  <a:schemeClr val="tx1"/>
                </a:solidFill>
                <a:effectLst/>
                <a:latin typeface="Trebuchet MS" pitchFamily="34" charset="0"/>
                <a:ea typeface="+mn-ea"/>
                <a:cs typeface="+mn-cs"/>
              </a:rPr>
              <a:t> - f</a:t>
            </a:r>
            <a:r>
              <a:rPr lang="en-GB" sz="1200" b="1" kern="1200" dirty="0" smtClean="0">
                <a:solidFill>
                  <a:schemeClr val="tx1"/>
                </a:solidFill>
                <a:effectLst/>
                <a:latin typeface="Trebuchet MS" pitchFamily="34" charset="0"/>
                <a:ea typeface="+mn-ea"/>
                <a:cs typeface="+mn-cs"/>
              </a:rPr>
              <a:t>actors in order of importance</a:t>
            </a:r>
            <a:endParaRPr lang="en-GB" sz="1200" kern="1200" dirty="0" smtClean="0">
              <a:solidFill>
                <a:schemeClr val="tx1"/>
              </a:solidFill>
              <a:effectLst/>
              <a:latin typeface="Trebuchet MS" pitchFamily="34" charset="0"/>
              <a:ea typeface="+mn-ea"/>
              <a:cs typeface="+mn-cs"/>
            </a:endParaRPr>
          </a:p>
          <a:p>
            <a:r>
              <a:rPr lang="en-GB" sz="1200" kern="1200" dirty="0" smtClean="0">
                <a:solidFill>
                  <a:schemeClr val="tx1"/>
                </a:solidFill>
                <a:effectLst/>
                <a:latin typeface="Trebuchet MS" pitchFamily="34" charset="0"/>
                <a:ea typeface="+mn-ea"/>
                <a:cs typeface="+mn-cs"/>
              </a:rPr>
              <a:t>- Lamp design</a:t>
            </a:r>
            <a:r>
              <a:rPr lang="en-GB" sz="1200" kern="1200" baseline="0" dirty="0" smtClean="0">
                <a:solidFill>
                  <a:schemeClr val="tx1"/>
                </a:solidFill>
                <a:effectLst/>
                <a:latin typeface="Trebuchet MS" pitchFamily="34" charset="0"/>
                <a:ea typeface="+mn-ea"/>
                <a:cs typeface="+mn-cs"/>
              </a:rPr>
              <a:t> </a:t>
            </a:r>
            <a:r>
              <a:rPr lang="en-GB" sz="1200" kern="1200" dirty="0" smtClean="0">
                <a:solidFill>
                  <a:schemeClr val="tx1"/>
                </a:solidFill>
                <a:effectLst/>
                <a:latin typeface="Trebuchet MS" pitchFamily="34" charset="0"/>
                <a:ea typeface="+mn-ea"/>
                <a:cs typeface="+mn-cs"/>
              </a:rPr>
              <a:t>87%</a:t>
            </a:r>
          </a:p>
          <a:p>
            <a:pPr marL="171450" indent="-171450">
              <a:buFontTx/>
              <a:buChar char="-"/>
            </a:pPr>
            <a:r>
              <a:rPr lang="en-GB" sz="1200" kern="1200" dirty="0" smtClean="0">
                <a:solidFill>
                  <a:schemeClr val="tx1"/>
                </a:solidFill>
                <a:effectLst/>
                <a:latin typeface="Trebuchet MS" pitchFamily="34" charset="0"/>
                <a:ea typeface="+mn-ea"/>
                <a:cs typeface="+mn-cs"/>
              </a:rPr>
              <a:t>Potential impact of lights shining into residential/business premises</a:t>
            </a:r>
            <a:r>
              <a:rPr lang="en-GB" sz="1200" kern="1200" baseline="0" dirty="0" smtClean="0">
                <a:solidFill>
                  <a:schemeClr val="tx1"/>
                </a:solidFill>
                <a:effectLst/>
                <a:latin typeface="Trebuchet MS" pitchFamily="34" charset="0"/>
                <a:ea typeface="+mn-ea"/>
                <a:cs typeface="+mn-cs"/>
              </a:rPr>
              <a:t> </a:t>
            </a:r>
            <a:r>
              <a:rPr lang="en-GB" sz="1200" kern="1200" dirty="0" smtClean="0">
                <a:solidFill>
                  <a:schemeClr val="tx1"/>
                </a:solidFill>
                <a:effectLst/>
                <a:latin typeface="Trebuchet MS" pitchFamily="34" charset="0"/>
                <a:ea typeface="+mn-ea"/>
                <a:cs typeface="+mn-cs"/>
              </a:rPr>
              <a:t>85%</a:t>
            </a:r>
          </a:p>
          <a:p>
            <a:pPr marL="171450" indent="-171450">
              <a:buFontTx/>
              <a:buChar char="-"/>
            </a:pPr>
            <a:r>
              <a:rPr lang="en-GB" sz="1200" kern="1200" dirty="0" smtClean="0">
                <a:solidFill>
                  <a:schemeClr val="tx1"/>
                </a:solidFill>
                <a:effectLst/>
                <a:latin typeface="Trebuchet MS" pitchFamily="34" charset="0"/>
                <a:ea typeface="+mn-ea"/>
                <a:cs typeface="+mn-cs"/>
              </a:rPr>
              <a:t>Energy efficiency</a:t>
            </a:r>
          </a:p>
          <a:p>
            <a:pPr marL="171450" indent="-171450">
              <a:buFontTx/>
              <a:buChar char="-"/>
            </a:pPr>
            <a:r>
              <a:rPr lang="en-GB" sz="1200" kern="1200" dirty="0" smtClean="0">
                <a:solidFill>
                  <a:schemeClr val="tx1"/>
                </a:solidFill>
                <a:effectLst/>
                <a:latin typeface="Trebuchet MS" pitchFamily="34" charset="0"/>
                <a:ea typeface="+mn-ea"/>
                <a:cs typeface="+mn-cs"/>
              </a:rPr>
              <a:t>Ease of maintenance</a:t>
            </a:r>
          </a:p>
          <a:p>
            <a:pPr marL="171450" indent="-171450">
              <a:buFontTx/>
              <a:buChar char="-"/>
            </a:pPr>
            <a:r>
              <a:rPr lang="en-GB" sz="1200" kern="1200" dirty="0" smtClean="0">
                <a:solidFill>
                  <a:schemeClr val="tx1"/>
                </a:solidFill>
                <a:effectLst/>
                <a:latin typeface="Trebuchet MS" pitchFamily="34" charset="0"/>
                <a:ea typeface="+mn-ea"/>
                <a:cs typeface="+mn-cs"/>
              </a:rPr>
              <a:t>Colour Rendition Index (CRI)</a:t>
            </a:r>
            <a:r>
              <a:rPr lang="en-GB" sz="1200" kern="1200" baseline="0" dirty="0" smtClean="0">
                <a:solidFill>
                  <a:schemeClr val="tx1"/>
                </a:solidFill>
                <a:effectLst/>
                <a:latin typeface="Trebuchet MS" pitchFamily="34" charset="0"/>
                <a:ea typeface="+mn-ea"/>
                <a:cs typeface="+mn-cs"/>
              </a:rPr>
              <a:t> </a:t>
            </a:r>
            <a:r>
              <a:rPr lang="en-GB" sz="1200" kern="1200" dirty="0" smtClean="0">
                <a:solidFill>
                  <a:schemeClr val="tx1"/>
                </a:solidFill>
                <a:effectLst/>
                <a:latin typeface="Trebuchet MS" pitchFamily="34" charset="0"/>
                <a:ea typeface="+mn-ea"/>
                <a:cs typeface="+mn-cs"/>
              </a:rPr>
              <a:t>85%</a:t>
            </a:r>
          </a:p>
          <a:p>
            <a:pPr marL="171450" indent="-171450">
              <a:buFontTx/>
              <a:buChar char="-"/>
            </a:pPr>
            <a:r>
              <a:rPr lang="en-GB" sz="1200" kern="1200" dirty="0" smtClean="0">
                <a:solidFill>
                  <a:schemeClr val="tx1"/>
                </a:solidFill>
                <a:effectLst/>
                <a:latin typeface="Trebuchet MS" pitchFamily="34" charset="0"/>
                <a:ea typeface="+mn-ea"/>
                <a:cs typeface="+mn-cs"/>
              </a:rPr>
              <a:t>Cost</a:t>
            </a:r>
            <a:r>
              <a:rPr lang="en-GB" sz="1200" kern="1200" baseline="0" dirty="0" smtClean="0">
                <a:solidFill>
                  <a:schemeClr val="tx1"/>
                </a:solidFill>
                <a:effectLst/>
                <a:latin typeface="Trebuchet MS" pitchFamily="34" charset="0"/>
                <a:ea typeface="+mn-ea"/>
                <a:cs typeface="+mn-cs"/>
              </a:rPr>
              <a:t> </a:t>
            </a:r>
            <a:r>
              <a:rPr lang="en-GB" sz="1200" kern="1200" dirty="0" smtClean="0">
                <a:solidFill>
                  <a:schemeClr val="tx1"/>
                </a:solidFill>
                <a:effectLst/>
                <a:latin typeface="Trebuchet MS" pitchFamily="34" charset="0"/>
                <a:ea typeface="+mn-ea"/>
                <a:cs typeface="+mn-cs"/>
              </a:rPr>
              <a:t>84%</a:t>
            </a:r>
          </a:p>
          <a:p>
            <a:pPr marL="171450" indent="-171450">
              <a:buFontTx/>
              <a:buChar char="-"/>
            </a:pPr>
            <a:r>
              <a:rPr lang="en-GB" sz="1200" kern="1200" dirty="0" smtClean="0">
                <a:solidFill>
                  <a:schemeClr val="tx1"/>
                </a:solidFill>
                <a:effectLst/>
                <a:latin typeface="Trebuchet MS" pitchFamily="34" charset="0"/>
                <a:ea typeface="+mn-ea"/>
                <a:cs typeface="+mn-cs"/>
              </a:rPr>
              <a:t>Potential impact of light pollution in the night sky</a:t>
            </a:r>
            <a:r>
              <a:rPr lang="en-GB" sz="1200" kern="1200" baseline="0" dirty="0" smtClean="0">
                <a:solidFill>
                  <a:schemeClr val="tx1"/>
                </a:solidFill>
                <a:effectLst/>
                <a:latin typeface="Trebuchet MS" pitchFamily="34" charset="0"/>
                <a:ea typeface="+mn-ea"/>
                <a:cs typeface="+mn-cs"/>
              </a:rPr>
              <a:t> </a:t>
            </a:r>
            <a:r>
              <a:rPr lang="en-GB" sz="1200" kern="1200" dirty="0" smtClean="0">
                <a:solidFill>
                  <a:schemeClr val="tx1"/>
                </a:solidFill>
                <a:effectLst/>
                <a:latin typeface="Trebuchet MS" pitchFamily="34" charset="0"/>
                <a:ea typeface="+mn-ea"/>
                <a:cs typeface="+mn-cs"/>
              </a:rPr>
              <a:t>83%</a:t>
            </a:r>
          </a:p>
          <a:p>
            <a:endParaRPr lang="en-GB" sz="1200" kern="1200" dirty="0" smtClean="0">
              <a:solidFill>
                <a:schemeClr val="tx1"/>
              </a:solidFill>
              <a:effectLst/>
              <a:latin typeface="Trebuchet MS" pitchFamily="34" charset="0"/>
              <a:ea typeface="+mn-ea"/>
              <a:cs typeface="+mn-cs"/>
            </a:endParaRPr>
          </a:p>
          <a:p>
            <a:r>
              <a:rPr lang="en-GB" sz="1200" kern="1200" dirty="0" smtClean="0">
                <a:solidFill>
                  <a:schemeClr val="tx1"/>
                </a:solidFill>
                <a:effectLst/>
                <a:latin typeface="Trebuchet MS" pitchFamily="34" charset="0"/>
                <a:ea typeface="+mn-ea"/>
                <a:cs typeface="+mn-cs"/>
              </a:rPr>
              <a:t>The Colour Rendition Index measures a light source's colour characteristics. </a:t>
            </a:r>
          </a:p>
          <a:p>
            <a:endParaRPr lang="en-GB" sz="1200" kern="1200" dirty="0" smtClean="0">
              <a:solidFill>
                <a:schemeClr val="tx1"/>
              </a:solidFill>
              <a:effectLst/>
              <a:latin typeface="Trebuchet MS"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kern="1200" dirty="0" smtClean="0">
                <a:solidFill>
                  <a:schemeClr val="tx1"/>
                </a:solidFill>
                <a:effectLst/>
                <a:latin typeface="Trebuchet MS" pitchFamily="34" charset="0"/>
                <a:ea typeface="+mn-ea"/>
                <a:cs typeface="+mn-cs"/>
              </a:rPr>
              <a:t>LED REC: </a:t>
            </a:r>
            <a:r>
              <a:rPr lang="en-GB" sz="1200" b="0" kern="1200" dirty="0" smtClean="0">
                <a:solidFill>
                  <a:schemeClr val="tx1"/>
                </a:solidFill>
                <a:effectLst/>
                <a:latin typeface="Trebuchet MS" pitchFamily="34" charset="0"/>
                <a:ea typeface="+mn-ea"/>
                <a:cs typeface="Times New Roman"/>
              </a:rPr>
              <a:t>C</a:t>
            </a:r>
            <a:r>
              <a:rPr lang="en-GB" sz="1200" dirty="0" smtClean="0">
                <a:ea typeface="Trebuchet MS"/>
                <a:cs typeface="Times New Roman"/>
              </a:rPr>
              <a:t>onsider the potential impacts that higher temperature blue rich lighting has on ecology and on human health</a:t>
            </a:r>
            <a:r>
              <a:rPr lang="en-GB" sz="1200" dirty="0" smtClean="0">
                <a:solidFill>
                  <a:srgbClr val="000000"/>
                </a:solidFill>
                <a:ea typeface="Trebuchet MS"/>
                <a:cs typeface="Times New Roman"/>
              </a:rPr>
              <a:t>;</a:t>
            </a:r>
            <a:r>
              <a:rPr lang="en-GB" sz="1200" dirty="0" smtClean="0">
                <a:ea typeface="Trebuchet MS"/>
                <a:cs typeface="Times New Roman"/>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latin typeface="Calibri"/>
              <a:ea typeface="Times New Roman"/>
              <a:cs typeface="Times New Roman"/>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smtClean="0">
                <a:latin typeface="Calibri"/>
                <a:ea typeface="Times New Roman"/>
                <a:cs typeface="Times New Roman"/>
              </a:rPr>
              <a:t>In</a:t>
            </a:r>
            <a:r>
              <a:rPr lang="en-GB" sz="1200" b="1" baseline="0" dirty="0" smtClean="0">
                <a:latin typeface="Calibri"/>
                <a:ea typeface="Times New Roman"/>
                <a:cs typeface="Times New Roman"/>
              </a:rPr>
              <a:t> situ: </a:t>
            </a:r>
            <a:r>
              <a:rPr lang="en-GB" sz="1200" dirty="0" smtClean="0">
                <a:solidFill>
                  <a:srgbClr val="000000"/>
                </a:solidFill>
                <a:ea typeface="Trebuchet MS"/>
                <a:cs typeface="Trebuchet MS"/>
              </a:rPr>
              <a:t>to ensure that it is the minimum required for the task and does not cause a nuisance to residents.</a:t>
            </a:r>
            <a:endParaRPr lang="en-GB" sz="1200" dirty="0" smtClean="0">
              <a:latin typeface="Calibri"/>
              <a:ea typeface="Times New Roman"/>
              <a:cs typeface="Times New Roman"/>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1" dirty="0" smtClean="0">
              <a:latin typeface="Calibri"/>
              <a:ea typeface="Times New Roman"/>
              <a:cs typeface="Times New Roman"/>
            </a:endParaRPr>
          </a:p>
          <a:p>
            <a:endParaRPr lang="en-GB" sz="1200" b="1" kern="1200" dirty="0" smtClean="0">
              <a:solidFill>
                <a:schemeClr val="tx1"/>
              </a:solidFill>
              <a:effectLst/>
              <a:latin typeface="Trebuchet MS"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18</a:t>
            </a:fld>
            <a:endParaRPr lang="en-GB" dirty="0"/>
          </a:p>
        </p:txBody>
      </p:sp>
    </p:spTree>
    <p:extLst>
      <p:ext uri="{BB962C8B-B14F-4D97-AF65-F5344CB8AC3E}">
        <p14:creationId xmlns:p14="http://schemas.microsoft.com/office/powerpoint/2010/main" val="3681476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Trebuchet MS" pitchFamily="34" charset="0"/>
                <a:ea typeface="+mn-ea"/>
                <a:cs typeface="+mn-cs"/>
              </a:rPr>
              <a:t>How do local authorities decide whether to install new lighting in previously unlit areas and what guidance do they use?</a:t>
            </a:r>
            <a:endParaRPr lang="en-GB" sz="1200" kern="1200" dirty="0" smtClean="0">
              <a:solidFill>
                <a:schemeClr val="tx1"/>
              </a:solidFill>
              <a:effectLst/>
              <a:latin typeface="Trebuchet MS" pitchFamily="34" charset="0"/>
              <a:ea typeface="+mn-ea"/>
              <a:cs typeface="+mn-cs"/>
            </a:endParaRPr>
          </a:p>
          <a:p>
            <a:r>
              <a:rPr lang="en-GB" sz="1200" kern="1200" dirty="0" smtClean="0">
                <a:solidFill>
                  <a:schemeClr val="tx1"/>
                </a:solidFill>
                <a:effectLst/>
                <a:latin typeface="Trebuchet MS" pitchFamily="34" charset="0"/>
                <a:ea typeface="+mn-ea"/>
                <a:cs typeface="+mn-cs"/>
              </a:rPr>
              <a:t>CPRE wanted to find out how local authorities make decisions about installing new lighting in previously unlit areas, e.g. a village, and what advice they use.</a:t>
            </a:r>
          </a:p>
          <a:p>
            <a:endParaRPr lang="en-GB" sz="1200" kern="1200" dirty="0" smtClean="0">
              <a:solidFill>
                <a:schemeClr val="tx1"/>
              </a:solidFill>
              <a:effectLst/>
              <a:latin typeface="Trebuchet MS" pitchFamily="34" charset="0"/>
              <a:ea typeface="+mn-ea"/>
              <a:cs typeface="+mn-cs"/>
            </a:endParaRPr>
          </a:p>
          <a:p>
            <a:r>
              <a:rPr lang="en-GB" sz="1200" kern="1200" dirty="0" smtClean="0">
                <a:solidFill>
                  <a:schemeClr val="tx1"/>
                </a:solidFill>
                <a:effectLst/>
                <a:latin typeface="Trebuchet MS" pitchFamily="34" charset="0"/>
                <a:ea typeface="+mn-ea"/>
                <a:cs typeface="+mn-cs"/>
              </a:rPr>
              <a:t>A section of the Department for Transport/Highways Agency Design Manual for Roads and Bridges (DMRB) is often used to inform design of lighting on motorways and trunk roads. The two most relevant policies are TD34: </a:t>
            </a:r>
            <a:r>
              <a:rPr lang="en-GB" sz="1200" i="1" kern="1200" dirty="0" smtClean="0">
                <a:solidFill>
                  <a:schemeClr val="tx1"/>
                </a:solidFill>
                <a:effectLst/>
                <a:latin typeface="Trebuchet MS" pitchFamily="34" charset="0"/>
                <a:ea typeface="+mn-ea"/>
                <a:cs typeface="+mn-cs"/>
              </a:rPr>
              <a:t>Design of Road Lighting for the Strategic Motorway &amp; Trunk Road Network</a:t>
            </a:r>
            <a:r>
              <a:rPr lang="en-GB" sz="1200" kern="1200" dirty="0" smtClean="0">
                <a:solidFill>
                  <a:schemeClr val="tx1"/>
                </a:solidFill>
                <a:effectLst/>
                <a:latin typeface="Trebuchet MS" pitchFamily="34" charset="0"/>
                <a:ea typeface="+mn-ea"/>
                <a:cs typeface="+mn-cs"/>
              </a:rPr>
              <a:t> and TA49: </a:t>
            </a:r>
            <a:r>
              <a:rPr lang="en-GB" sz="1200" i="1" kern="1200" dirty="0" smtClean="0">
                <a:solidFill>
                  <a:schemeClr val="tx1"/>
                </a:solidFill>
                <a:effectLst/>
                <a:latin typeface="Trebuchet MS" pitchFamily="34" charset="0"/>
                <a:ea typeface="+mn-ea"/>
                <a:cs typeface="+mn-cs"/>
              </a:rPr>
              <a:t>Appraisal of New &amp; Replacement Lighting on the Strategic Motorway &amp; All Purpose Trunk Road Network.</a:t>
            </a:r>
            <a:r>
              <a:rPr lang="en-GB" sz="1200" kern="1200" dirty="0" smtClean="0">
                <a:solidFill>
                  <a:schemeClr val="tx1"/>
                </a:solidFill>
                <a:effectLst/>
                <a:latin typeface="Trebuchet MS" pitchFamily="34" charset="0"/>
                <a:ea typeface="+mn-ea"/>
                <a:cs typeface="+mn-cs"/>
              </a:rPr>
              <a:t> CPRE has worked with the Highways Agency to review TD34 and an updated version is due to be published in 2014. The Highways Agency is also considering a review of TA49 to ensure that the lighting for new schemes is only installed as necessary.</a:t>
            </a:r>
          </a:p>
          <a:p>
            <a:endParaRPr lang="en-GB" sz="1200" kern="1200" dirty="0" smtClean="0">
              <a:solidFill>
                <a:schemeClr val="tx1"/>
              </a:solidFill>
              <a:effectLst/>
              <a:latin typeface="Trebuchet MS" pitchFamily="34" charset="0"/>
              <a:ea typeface="+mn-ea"/>
              <a:cs typeface="+mn-cs"/>
            </a:endParaRPr>
          </a:p>
          <a:p>
            <a:r>
              <a:rPr lang="en-GB" sz="1200" kern="1200" dirty="0" smtClean="0">
                <a:solidFill>
                  <a:schemeClr val="tx1"/>
                </a:solidFill>
                <a:effectLst/>
                <a:latin typeface="Trebuchet MS" pitchFamily="34" charset="0"/>
                <a:ea typeface="+mn-ea"/>
                <a:cs typeface="+mn-cs"/>
              </a:rPr>
              <a:t>We asked respondents whether they felt the Design Manual for Roads and Bridges (DMRB) could be improved, of the 22 local authorities who replied more than half of them (55%) felt it could be improved, with 45% saying it did not need to be improved. </a:t>
            </a:r>
          </a:p>
          <a:p>
            <a:endParaRPr lang="en-GB" sz="1200" kern="1200" dirty="0" smtClean="0">
              <a:solidFill>
                <a:schemeClr val="tx1"/>
              </a:solidFill>
              <a:effectLst/>
              <a:latin typeface="Trebuchet MS" pitchFamily="34" charset="0"/>
              <a:ea typeface="+mn-ea"/>
              <a:cs typeface="+mn-cs"/>
            </a:endParaRPr>
          </a:p>
          <a:p>
            <a:r>
              <a:rPr lang="en-GB" sz="1200" b="1" kern="1200" dirty="0" smtClean="0">
                <a:solidFill>
                  <a:schemeClr val="tx1"/>
                </a:solidFill>
                <a:effectLst/>
                <a:latin typeface="Trebuchet MS" pitchFamily="34" charset="0"/>
                <a:ea typeface="+mn-ea"/>
                <a:cs typeface="+mn-cs"/>
              </a:rPr>
              <a:t>Essential – as part of new </a:t>
            </a:r>
            <a:r>
              <a:rPr lang="en-GB" sz="1200" b="1" kern="1200" dirty="0" err="1" smtClean="0">
                <a:solidFill>
                  <a:schemeClr val="tx1"/>
                </a:solidFill>
                <a:effectLst/>
                <a:latin typeface="Trebuchet MS" pitchFamily="34" charset="0"/>
                <a:ea typeface="+mn-ea"/>
                <a:cs typeface="+mn-cs"/>
              </a:rPr>
              <a:t>devltp</a:t>
            </a:r>
            <a:r>
              <a:rPr lang="en-GB" sz="1200" b="1" kern="1200" dirty="0" smtClean="0">
                <a:solidFill>
                  <a:schemeClr val="tx1"/>
                </a:solidFill>
                <a:effectLst/>
                <a:latin typeface="Trebuchet MS" pitchFamily="34" charset="0"/>
                <a:ea typeface="+mn-ea"/>
                <a:cs typeface="+mn-cs"/>
              </a:rPr>
              <a:t> or public safety reasons clearly shown</a:t>
            </a:r>
          </a:p>
          <a:p>
            <a:r>
              <a:rPr lang="en-GB" sz="1200" kern="1200" dirty="0" smtClean="0">
                <a:solidFill>
                  <a:schemeClr val="tx1"/>
                </a:solidFill>
                <a:effectLst/>
                <a:latin typeface="Trebuchet MS" pitchFamily="34" charset="0"/>
                <a:ea typeface="+mn-ea"/>
                <a:cs typeface="+mn-cs"/>
              </a:rPr>
              <a:t> </a:t>
            </a:r>
            <a:endParaRPr lang="en-GB"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19</a:t>
            </a:fld>
            <a:endParaRPr lang="en-GB" dirty="0"/>
          </a:p>
        </p:txBody>
      </p:sp>
    </p:spTree>
    <p:extLst>
      <p:ext uri="{BB962C8B-B14F-4D97-AF65-F5344CB8AC3E}">
        <p14:creationId xmlns:p14="http://schemas.microsoft.com/office/powerpoint/2010/main" val="368147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2</a:t>
            </a:fld>
            <a:endParaRPr lang="en-GB" dirty="0"/>
          </a:p>
        </p:txBody>
      </p:sp>
    </p:spTree>
    <p:extLst>
      <p:ext uri="{BB962C8B-B14F-4D97-AF65-F5344CB8AC3E}">
        <p14:creationId xmlns:p14="http://schemas.microsoft.com/office/powerpoint/2010/main" val="1779790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rebuchet MS" pitchFamily="34" charset="0"/>
                <a:ea typeface="+mn-ea"/>
                <a:cs typeface="+mn-cs"/>
              </a:rPr>
              <a:t> </a:t>
            </a:r>
            <a:endParaRPr lang="en-GB"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20</a:t>
            </a:fld>
            <a:endParaRPr lang="en-GB" dirty="0"/>
          </a:p>
        </p:txBody>
      </p:sp>
    </p:spTree>
    <p:extLst>
      <p:ext uri="{BB962C8B-B14F-4D97-AF65-F5344CB8AC3E}">
        <p14:creationId xmlns:p14="http://schemas.microsoft.com/office/powerpoint/2010/main" val="3681476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Trebuchet MS" pitchFamily="34" charset="0"/>
                <a:ea typeface="+mn-ea"/>
                <a:cs typeface="+mn-cs"/>
              </a:rPr>
              <a:t>How do local authorities decide whether to install new lighting in previously unlit areas and what guidance do they use?</a:t>
            </a:r>
            <a:endParaRPr lang="en-GB" sz="1200" kern="1200" dirty="0" smtClean="0">
              <a:solidFill>
                <a:schemeClr val="tx1"/>
              </a:solidFill>
              <a:effectLst/>
              <a:latin typeface="Trebuchet MS" pitchFamily="34" charset="0"/>
              <a:ea typeface="+mn-ea"/>
              <a:cs typeface="+mn-cs"/>
            </a:endParaRPr>
          </a:p>
          <a:p>
            <a:r>
              <a:rPr lang="en-GB" sz="1200" kern="1200" dirty="0" smtClean="0">
                <a:solidFill>
                  <a:schemeClr val="tx1"/>
                </a:solidFill>
                <a:effectLst/>
                <a:latin typeface="Trebuchet MS" pitchFamily="34" charset="0"/>
                <a:ea typeface="+mn-ea"/>
                <a:cs typeface="+mn-cs"/>
              </a:rPr>
              <a:t>CPRE wanted to find out how local authorities make decisions about installing new lighting in previously unlit areas, e.g. a village, and what advice they use.</a:t>
            </a:r>
          </a:p>
          <a:p>
            <a:endParaRPr lang="en-GB" sz="1200" kern="1200" dirty="0" smtClean="0">
              <a:solidFill>
                <a:schemeClr val="tx1"/>
              </a:solidFill>
              <a:effectLst/>
              <a:latin typeface="Trebuchet MS" pitchFamily="34" charset="0"/>
              <a:ea typeface="+mn-ea"/>
              <a:cs typeface="+mn-cs"/>
            </a:endParaRPr>
          </a:p>
          <a:p>
            <a:r>
              <a:rPr lang="en-GB" sz="1200" kern="1200" dirty="0" smtClean="0">
                <a:solidFill>
                  <a:schemeClr val="tx1"/>
                </a:solidFill>
                <a:effectLst/>
                <a:latin typeface="Trebuchet MS" pitchFamily="34" charset="0"/>
                <a:ea typeface="+mn-ea"/>
                <a:cs typeface="+mn-cs"/>
              </a:rPr>
              <a:t>A section of the Department for Transport/Highways Agency Design Manual for Roads and Bridges (DMRB) is often used to inform design of lighting on motorways and trunk roads. The two most relevant policies are TD34: </a:t>
            </a:r>
            <a:r>
              <a:rPr lang="en-GB" sz="1200" i="1" kern="1200" dirty="0" smtClean="0">
                <a:solidFill>
                  <a:schemeClr val="tx1"/>
                </a:solidFill>
                <a:effectLst/>
                <a:latin typeface="Trebuchet MS" pitchFamily="34" charset="0"/>
                <a:ea typeface="+mn-ea"/>
                <a:cs typeface="+mn-cs"/>
              </a:rPr>
              <a:t>Design of Road Lighting for the Strategic Motorway &amp; Trunk Road Network</a:t>
            </a:r>
            <a:r>
              <a:rPr lang="en-GB" sz="1200" kern="1200" dirty="0" smtClean="0">
                <a:solidFill>
                  <a:schemeClr val="tx1"/>
                </a:solidFill>
                <a:effectLst/>
                <a:latin typeface="Trebuchet MS" pitchFamily="34" charset="0"/>
                <a:ea typeface="+mn-ea"/>
                <a:cs typeface="+mn-cs"/>
              </a:rPr>
              <a:t> and TA49: </a:t>
            </a:r>
            <a:r>
              <a:rPr lang="en-GB" sz="1200" i="1" kern="1200" dirty="0" smtClean="0">
                <a:solidFill>
                  <a:schemeClr val="tx1"/>
                </a:solidFill>
                <a:effectLst/>
                <a:latin typeface="Trebuchet MS" pitchFamily="34" charset="0"/>
                <a:ea typeface="+mn-ea"/>
                <a:cs typeface="+mn-cs"/>
              </a:rPr>
              <a:t>Appraisal of New &amp; Replacement Lighting on the Strategic Motorway &amp; All Purpose Trunk Road Network.</a:t>
            </a:r>
            <a:r>
              <a:rPr lang="en-GB" sz="1200" kern="1200" dirty="0" smtClean="0">
                <a:solidFill>
                  <a:schemeClr val="tx1"/>
                </a:solidFill>
                <a:effectLst/>
                <a:latin typeface="Trebuchet MS" pitchFamily="34" charset="0"/>
                <a:ea typeface="+mn-ea"/>
                <a:cs typeface="+mn-cs"/>
              </a:rPr>
              <a:t> CPRE has worked with the Highways Agency to review TD34 and an updated version is due to be published in 2014. The Highways Agency is also considering a review of TA49 to ensure that the lighting for new schemes is only installed as necessary.</a:t>
            </a:r>
          </a:p>
          <a:p>
            <a:endParaRPr lang="en-GB" sz="1200" kern="1200" dirty="0" smtClean="0">
              <a:solidFill>
                <a:schemeClr val="tx1"/>
              </a:solidFill>
              <a:effectLst/>
              <a:latin typeface="Trebuchet MS" pitchFamily="34" charset="0"/>
              <a:ea typeface="+mn-ea"/>
              <a:cs typeface="+mn-cs"/>
            </a:endParaRPr>
          </a:p>
          <a:p>
            <a:r>
              <a:rPr lang="en-GB" sz="1200" kern="1200" dirty="0" smtClean="0">
                <a:solidFill>
                  <a:schemeClr val="tx1"/>
                </a:solidFill>
                <a:effectLst/>
                <a:latin typeface="Trebuchet MS" pitchFamily="34" charset="0"/>
                <a:ea typeface="+mn-ea"/>
                <a:cs typeface="+mn-cs"/>
              </a:rPr>
              <a:t>We asked respondents whether they felt the Design Manual for Roads and Bridges (DMRB) could be improved, of the 22 local authorities who replied more than half of them (55%) felt it could be improved, with 45% saying it did not need to be improved. </a:t>
            </a:r>
          </a:p>
          <a:p>
            <a:endParaRPr lang="en-GB" sz="1200" kern="1200" dirty="0" smtClean="0">
              <a:solidFill>
                <a:schemeClr val="tx1"/>
              </a:solidFill>
              <a:effectLst/>
              <a:latin typeface="Trebuchet MS" pitchFamily="34" charset="0"/>
              <a:ea typeface="+mn-ea"/>
              <a:cs typeface="+mn-cs"/>
            </a:endParaRPr>
          </a:p>
          <a:p>
            <a:r>
              <a:rPr lang="en-GB" sz="1200" b="1" kern="1200" dirty="0" smtClean="0">
                <a:solidFill>
                  <a:schemeClr val="tx1"/>
                </a:solidFill>
                <a:effectLst/>
                <a:latin typeface="Trebuchet MS" pitchFamily="34" charset="0"/>
                <a:ea typeface="+mn-ea"/>
                <a:cs typeface="+mn-cs"/>
              </a:rPr>
              <a:t>Essential – as part of new </a:t>
            </a:r>
            <a:r>
              <a:rPr lang="en-GB" sz="1200" b="1" kern="1200" dirty="0" err="1" smtClean="0">
                <a:solidFill>
                  <a:schemeClr val="tx1"/>
                </a:solidFill>
                <a:effectLst/>
                <a:latin typeface="Trebuchet MS" pitchFamily="34" charset="0"/>
                <a:ea typeface="+mn-ea"/>
                <a:cs typeface="+mn-cs"/>
              </a:rPr>
              <a:t>devltp</a:t>
            </a:r>
            <a:r>
              <a:rPr lang="en-GB" sz="1200" b="1" kern="1200" dirty="0" smtClean="0">
                <a:solidFill>
                  <a:schemeClr val="tx1"/>
                </a:solidFill>
                <a:effectLst/>
                <a:latin typeface="Trebuchet MS" pitchFamily="34" charset="0"/>
                <a:ea typeface="+mn-ea"/>
                <a:cs typeface="+mn-cs"/>
              </a:rPr>
              <a:t> or public safety reasons clearly shown</a:t>
            </a:r>
          </a:p>
          <a:p>
            <a:r>
              <a:rPr lang="en-GB" sz="1200" kern="1200" dirty="0" smtClean="0">
                <a:solidFill>
                  <a:schemeClr val="tx1"/>
                </a:solidFill>
                <a:effectLst/>
                <a:latin typeface="Trebuchet MS" pitchFamily="34" charset="0"/>
                <a:ea typeface="+mn-ea"/>
                <a:cs typeface="+mn-cs"/>
              </a:rPr>
              <a:t> </a:t>
            </a:r>
            <a:endParaRPr lang="en-GB"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21</a:t>
            </a:fld>
            <a:endParaRPr lang="en-GB" dirty="0"/>
          </a:p>
        </p:txBody>
      </p:sp>
    </p:spTree>
    <p:extLst>
      <p:ext uri="{BB962C8B-B14F-4D97-AF65-F5344CB8AC3E}">
        <p14:creationId xmlns:p14="http://schemas.microsoft.com/office/powerpoint/2010/main" val="368147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dirty="0" smtClean="0"/>
              <a:t>Unlike many environmental charities, CPRE has no vested interests – we own no land, rely solely on donations and grants, and are politically independent.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dirty="0" smtClean="0"/>
              <a:t>We’ve helped win protection as National Parks for some of our most remarkable landscapes, from the Lake District to the South Downs. We’ve helped to influence and apply planning laws that have, against the odds, preserved the special beauty and character of the English countryside. </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smtClean="0"/>
              <a:t>Interest</a:t>
            </a:r>
            <a:r>
              <a:rPr lang="en-GB" b="1" baseline="0" dirty="0" smtClean="0"/>
              <a:t> in LP</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Trebuchet MS" pitchFamily="34" charset="0"/>
                <a:ea typeface="+mn-ea"/>
                <a:cs typeface="+mn-cs"/>
              </a:rPr>
              <a:t>CPRE has long been a leading voice in the campaign against light pollution.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Trebuchet MS" pitchFamily="34" charset="0"/>
                <a:ea typeface="+mn-ea"/>
                <a:cs typeface="+mn-cs"/>
              </a:rPr>
              <a:t>We have a special interest in this issue: darkness at night is one of the key characteristics of rural areas and it represents a major difference between what is rural and what is urban.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Trebuchet MS" pitchFamily="34" charset="0"/>
                <a:ea typeface="+mn-ea"/>
                <a:cs typeface="+mn-cs"/>
              </a:rPr>
              <a:t>But light doesn’t respect boundaries; it can spread for miles from the source and blurs the distinction between town and country. </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15DE0898-C5F2-47A8-B9C6-D32374F667ED}" type="slidenum">
              <a:rPr lang="en-GB" smtClean="0"/>
              <a:pPr/>
              <a:t>3</a:t>
            </a:fld>
            <a:endParaRPr lang="en-GB" dirty="0"/>
          </a:p>
        </p:txBody>
      </p:sp>
    </p:spTree>
    <p:extLst>
      <p:ext uri="{BB962C8B-B14F-4D97-AF65-F5344CB8AC3E}">
        <p14:creationId xmlns:p14="http://schemas.microsoft.com/office/powerpoint/2010/main" val="241815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kern="1200" dirty="0" smtClean="0">
                <a:solidFill>
                  <a:schemeClr val="tx1"/>
                </a:solidFill>
                <a:effectLst/>
                <a:latin typeface="Trebuchet MS" pitchFamily="34" charset="0"/>
                <a:ea typeface="+mn-ea"/>
                <a:cs typeface="+mn-cs"/>
              </a:rPr>
              <a:t>Mapped</a:t>
            </a:r>
            <a:r>
              <a:rPr lang="en-GB" sz="1200" b="0" kern="1200" baseline="0" dirty="0" smtClean="0">
                <a:solidFill>
                  <a:schemeClr val="tx1"/>
                </a:solidFill>
                <a:effectLst/>
                <a:latin typeface="Trebuchet MS" pitchFamily="34" charset="0"/>
                <a:ea typeface="+mn-ea"/>
                <a:cs typeface="+mn-cs"/>
              </a:rPr>
              <a:t> in 1993/2000 launched in 2003 as </a:t>
            </a:r>
            <a:r>
              <a:rPr lang="en-GB" sz="1200" b="0" i="1" kern="1200" baseline="0" dirty="0" smtClean="0">
                <a:solidFill>
                  <a:schemeClr val="tx1"/>
                </a:solidFill>
                <a:effectLst/>
                <a:latin typeface="Trebuchet MS" pitchFamily="34" charset="0"/>
                <a:ea typeface="+mn-ea"/>
                <a:cs typeface="+mn-cs"/>
              </a:rPr>
              <a:t>Night Blight!</a:t>
            </a:r>
            <a:r>
              <a:rPr lang="en-GB" sz="1200" b="0" i="0" kern="1200" baseline="0" dirty="0" smtClean="0">
                <a:solidFill>
                  <a:schemeClr val="tx1"/>
                </a:solidFill>
                <a:effectLst/>
                <a:latin typeface="Trebuchet MS" pitchFamily="34" charset="0"/>
                <a:ea typeface="+mn-ea"/>
                <a:cs typeface="+mn-cs"/>
              </a:rPr>
              <a:t> campaign, using American weather satellite data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0" i="0" kern="1200" baseline="0" dirty="0" smtClean="0">
              <a:solidFill>
                <a:schemeClr val="tx1"/>
              </a:solidFill>
              <a:effectLst/>
              <a:latin typeface="Trebuchet MS"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i="0" kern="1200" baseline="0" dirty="0" smtClean="0">
                <a:solidFill>
                  <a:schemeClr val="tx1"/>
                </a:solidFill>
                <a:effectLst/>
                <a:latin typeface="Trebuchet MS" pitchFamily="34" charset="0"/>
                <a:ea typeface="+mn-ea"/>
                <a:cs typeface="+mn-cs"/>
              </a:rPr>
              <a:t>LP increased by 26% in England, 24% UK.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0" i="0" kern="1200" baseline="0" dirty="0" smtClean="0">
              <a:solidFill>
                <a:schemeClr val="tx1"/>
              </a:solidFill>
              <a:effectLst/>
              <a:latin typeface="Trebuchet MS"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i="0" kern="1200" baseline="0" dirty="0" smtClean="0">
                <a:solidFill>
                  <a:schemeClr val="tx1"/>
                </a:solidFill>
                <a:effectLst/>
                <a:latin typeface="Trebuchet MS" pitchFamily="34" charset="0"/>
                <a:ea typeface="+mn-ea"/>
                <a:cs typeface="+mn-cs"/>
              </a:rPr>
              <a:t>Regional variation e.g. East Midlands increased by 37% and variation by county e.g. Cumbria increased by 40%, Lincolnshire 46%</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0" i="0" kern="1200" baseline="0" dirty="0" smtClean="0">
              <a:solidFill>
                <a:schemeClr val="tx1"/>
              </a:solidFill>
              <a:effectLst/>
              <a:latin typeface="Trebuchet MS"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i="0" kern="1200" baseline="0" dirty="0" smtClean="0">
                <a:solidFill>
                  <a:schemeClr val="tx1"/>
                </a:solidFill>
                <a:effectLst/>
                <a:latin typeface="Trebuchet MS" pitchFamily="34" charset="0"/>
                <a:ea typeface="+mn-ea"/>
                <a:cs typeface="+mn-cs"/>
              </a:rPr>
              <a:t>Data is still requested now, and has been used in AONB/NP Management Plans as well as informing local planning policies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0" i="0" kern="1200" baseline="0" dirty="0" smtClean="0">
              <a:solidFill>
                <a:schemeClr val="tx1"/>
              </a:solidFill>
              <a:effectLst/>
              <a:latin typeface="Trebuchet MS"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0" i="0" kern="1200" baseline="0" dirty="0" smtClean="0">
              <a:solidFill>
                <a:schemeClr val="tx1"/>
              </a:solidFill>
              <a:effectLst/>
              <a:latin typeface="Trebuchet MS"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0" i="0" kern="1200" baseline="0" dirty="0" smtClean="0">
              <a:solidFill>
                <a:schemeClr val="tx1"/>
              </a:solidFill>
              <a:effectLst/>
              <a:latin typeface="Trebuchet MS"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4</a:t>
            </a:fld>
            <a:endParaRPr lang="en-GB" dirty="0"/>
          </a:p>
        </p:txBody>
      </p:sp>
    </p:spTree>
    <p:extLst>
      <p:ext uri="{BB962C8B-B14F-4D97-AF65-F5344CB8AC3E}">
        <p14:creationId xmlns:p14="http://schemas.microsoft.com/office/powerpoint/2010/main" val="77690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i="0" kern="1200" baseline="0" dirty="0" smtClean="0">
                <a:solidFill>
                  <a:schemeClr val="tx1"/>
                </a:solidFill>
                <a:effectLst/>
                <a:latin typeface="Trebuchet MS" pitchFamily="34" charset="0"/>
                <a:ea typeface="+mn-ea"/>
                <a:cs typeface="+mn-cs"/>
              </a:rPr>
              <a:t>Can see in the </a:t>
            </a:r>
            <a:r>
              <a:rPr lang="en-GB" sz="1200" b="0" i="0" kern="1200" baseline="0" dirty="0" err="1" smtClean="0">
                <a:solidFill>
                  <a:schemeClr val="tx1"/>
                </a:solidFill>
                <a:effectLst/>
                <a:latin typeface="Trebuchet MS" pitchFamily="34" charset="0"/>
                <a:ea typeface="+mn-ea"/>
                <a:cs typeface="+mn-cs"/>
              </a:rPr>
              <a:t>EoE</a:t>
            </a:r>
            <a:r>
              <a:rPr lang="en-GB" sz="1200" b="0" i="0" kern="1200" baseline="0" dirty="0" smtClean="0">
                <a:solidFill>
                  <a:schemeClr val="tx1"/>
                </a:solidFill>
                <a:effectLst/>
                <a:latin typeface="Trebuchet MS" pitchFamily="34" charset="0"/>
                <a:ea typeface="+mn-ea"/>
                <a:cs typeface="+mn-cs"/>
              </a:rPr>
              <a:t> an increase in the light blue band , showing how LP radiated out from towns and cities, urbanising surrounding rural areas 61% of region in this band</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GB" sz="1200" b="0" i="0" kern="1200" baseline="0" dirty="0" smtClean="0">
              <a:solidFill>
                <a:schemeClr val="tx1"/>
              </a:solidFill>
              <a:effectLst/>
              <a:latin typeface="Trebuchet MS"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i="0" kern="1200" baseline="0" dirty="0" smtClean="0">
                <a:solidFill>
                  <a:schemeClr val="tx1"/>
                </a:solidFill>
                <a:effectLst/>
                <a:latin typeface="Trebuchet MS" pitchFamily="34" charset="0"/>
                <a:ea typeface="+mn-ea"/>
                <a:cs typeface="+mn-cs"/>
              </a:rPr>
              <a:t>The spread of light has a huge impact on the character of dark landscapes, especially in rural areas where light pollution can mask a dark starry sky</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GB" sz="1200" b="0" i="0" kern="1200" baseline="0" dirty="0" smtClean="0">
              <a:solidFill>
                <a:schemeClr val="tx1"/>
              </a:solidFill>
              <a:effectLst/>
              <a:latin typeface="Trebuchet MS"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5</a:t>
            </a:fld>
            <a:endParaRPr lang="en-GB" dirty="0"/>
          </a:p>
        </p:txBody>
      </p:sp>
    </p:spTree>
    <p:extLst>
      <p:ext uri="{BB962C8B-B14F-4D97-AF65-F5344CB8AC3E}">
        <p14:creationId xmlns:p14="http://schemas.microsoft.com/office/powerpoint/2010/main" val="401290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altLang="en-US" dirty="0" smtClean="0">
                <a:solidFill>
                  <a:srgbClr val="234229"/>
                </a:solidFill>
              </a:rPr>
              <a:t>      2010 - 1,358 people took part</a:t>
            </a:r>
          </a:p>
          <a:p>
            <a:pPr marL="457200" lvl="0" indent="-457200">
              <a:buFontTx/>
              <a:buChar char="•"/>
            </a:pPr>
            <a:r>
              <a:rPr lang="en-GB" altLang="en-US" dirty="0" smtClean="0">
                <a:solidFill>
                  <a:srgbClr val="234229"/>
                </a:solidFill>
              </a:rPr>
              <a:t>83% had home view of night sky blighted by light pollution</a:t>
            </a:r>
          </a:p>
          <a:p>
            <a:pPr marL="457200" lvl="0" indent="-457200">
              <a:buFontTx/>
              <a:buChar char="•"/>
            </a:pPr>
            <a:r>
              <a:rPr lang="en-GB" altLang="en-US" dirty="0" smtClean="0">
                <a:solidFill>
                  <a:srgbClr val="234229"/>
                </a:solidFill>
              </a:rPr>
              <a:t>Half of the respondents had their sleep disrupted by light spilling in to their bedrooms</a:t>
            </a:r>
          </a:p>
          <a:p>
            <a:pPr marL="457200" lvl="0" indent="-457200">
              <a:buFontTx/>
              <a:buChar char="•"/>
            </a:pPr>
            <a:endParaRPr lang="en-GB" altLang="en-US" dirty="0" smtClean="0">
              <a:solidFill>
                <a:srgbClr val="234229"/>
              </a:solidFill>
            </a:endParaRPr>
          </a:p>
          <a:p>
            <a:pPr marL="457200" lvl="0" indent="-457200"/>
            <a:r>
              <a:rPr lang="en-GB" altLang="en-US" b="1" dirty="0" smtClean="0">
                <a:solidFill>
                  <a:srgbClr val="234229"/>
                </a:solidFill>
              </a:rPr>
              <a:t>Dealing with problem</a:t>
            </a:r>
          </a:p>
          <a:p>
            <a:pPr marL="457200" lvl="0" indent="-457200">
              <a:buFontTx/>
              <a:buChar char="•"/>
            </a:pPr>
            <a:r>
              <a:rPr lang="en-GB" altLang="en-US" dirty="0" smtClean="0">
                <a:solidFill>
                  <a:srgbClr val="234229"/>
                </a:solidFill>
              </a:rPr>
              <a:t>68% have fitted thicker curtains</a:t>
            </a:r>
          </a:p>
          <a:p>
            <a:pPr marL="457200" lvl="0" indent="-457200">
              <a:buFontTx/>
              <a:buChar char="•"/>
            </a:pPr>
            <a:r>
              <a:rPr lang="en-GB" altLang="en-US" dirty="0" smtClean="0">
                <a:solidFill>
                  <a:srgbClr val="234229"/>
                </a:solidFill>
              </a:rPr>
              <a:t>71% of people had not complained to anyone</a:t>
            </a:r>
          </a:p>
          <a:p>
            <a:pPr marL="457200" lvl="0" indent="-457200"/>
            <a:r>
              <a:rPr lang="en-GB" altLang="en-US" dirty="0" smtClean="0">
                <a:solidFill>
                  <a:srgbClr val="234229"/>
                </a:solidFill>
              </a:rPr>
              <a:t>     	about the lighting. </a:t>
            </a:r>
          </a:p>
          <a:p>
            <a:pPr marL="457200" lvl="0" indent="-457200">
              <a:buFontTx/>
              <a:buChar char="•"/>
            </a:pPr>
            <a:r>
              <a:rPr lang="en-GB" altLang="en-US" dirty="0" smtClean="0">
                <a:solidFill>
                  <a:srgbClr val="234229"/>
                </a:solidFill>
              </a:rPr>
              <a:t>Almost a quarter (24%) had complained to their local council but only 27% said their council had been supportive.</a:t>
            </a:r>
          </a:p>
          <a:p>
            <a:pPr marL="457200" lvl="0" indent="-457200"/>
            <a:endParaRPr lang="en-GB" altLang="en-US" dirty="0" smtClean="0">
              <a:solidFill>
                <a:srgbClr val="234229"/>
              </a:solidFill>
            </a:endParaRPr>
          </a:p>
          <a:p>
            <a:pPr marL="457200" lvl="0" indent="-457200"/>
            <a:r>
              <a:rPr lang="en-GB" altLang="en-US" b="1" dirty="0" smtClean="0">
                <a:solidFill>
                  <a:srgbClr val="234229"/>
                </a:solidFill>
              </a:rPr>
              <a:t>Main culprits:</a:t>
            </a:r>
          </a:p>
          <a:p>
            <a:pPr marL="457200" lvl="0" indent="-457200"/>
            <a:r>
              <a:rPr lang="en-GB" altLang="en-US" dirty="0" smtClean="0">
                <a:solidFill>
                  <a:srgbClr val="234229"/>
                </a:solidFill>
              </a:rPr>
              <a:t>Road lighting </a:t>
            </a:r>
            <a:r>
              <a:rPr lang="en-GB" altLang="en-US" b="1" dirty="0" smtClean="0">
                <a:solidFill>
                  <a:srgbClr val="234229"/>
                </a:solidFill>
              </a:rPr>
              <a:t>			89%</a:t>
            </a:r>
            <a:endParaRPr lang="en-GB" altLang="en-US" dirty="0" smtClean="0">
              <a:solidFill>
                <a:srgbClr val="234229"/>
              </a:solidFill>
            </a:endParaRPr>
          </a:p>
          <a:p>
            <a:pPr marL="457200" lvl="0" indent="-457200"/>
            <a:r>
              <a:rPr lang="en-GB" altLang="en-US" dirty="0" smtClean="0">
                <a:solidFill>
                  <a:srgbClr val="234229"/>
                </a:solidFill>
              </a:rPr>
              <a:t>Domestic security lights</a:t>
            </a:r>
            <a:r>
              <a:rPr lang="en-GB" altLang="en-US" b="1" dirty="0" smtClean="0">
                <a:solidFill>
                  <a:srgbClr val="234229"/>
                </a:solidFill>
              </a:rPr>
              <a:t>			79%</a:t>
            </a:r>
            <a:endParaRPr lang="en-GB" altLang="en-US" dirty="0" smtClean="0">
              <a:solidFill>
                <a:srgbClr val="234229"/>
              </a:solidFill>
            </a:endParaRPr>
          </a:p>
          <a:p>
            <a:pPr marL="457200" lvl="0" indent="-457200"/>
            <a:r>
              <a:rPr lang="en-GB" altLang="en-US" dirty="0" smtClean="0">
                <a:solidFill>
                  <a:srgbClr val="234229"/>
                </a:solidFill>
              </a:rPr>
              <a:t>OLD STREET LIGHTS (&gt;5 </a:t>
            </a:r>
            <a:r>
              <a:rPr lang="en-GB" altLang="en-US" dirty="0" err="1" smtClean="0">
                <a:solidFill>
                  <a:srgbClr val="234229"/>
                </a:solidFill>
              </a:rPr>
              <a:t>yrs</a:t>
            </a:r>
            <a:r>
              <a:rPr lang="en-GB" altLang="en-US" dirty="0" smtClean="0">
                <a:solidFill>
                  <a:srgbClr val="234229"/>
                </a:solidFill>
              </a:rPr>
              <a:t> old with orange glow)</a:t>
            </a:r>
            <a:r>
              <a:rPr lang="en-GB" altLang="en-US" b="1" dirty="0" smtClean="0">
                <a:solidFill>
                  <a:srgbClr val="234229"/>
                </a:solidFill>
              </a:rPr>
              <a:t> 	77%</a:t>
            </a:r>
            <a:endParaRPr lang="en-GB" altLang="en-US" dirty="0" smtClean="0">
              <a:solidFill>
                <a:srgbClr val="234229"/>
              </a:solidFill>
            </a:endParaRPr>
          </a:p>
          <a:p>
            <a:pPr marL="457200" lvl="0" indent="-457200"/>
            <a:r>
              <a:rPr lang="en-GB" altLang="en-US" dirty="0" smtClean="0">
                <a:solidFill>
                  <a:srgbClr val="234229"/>
                </a:solidFill>
              </a:rPr>
              <a:t>Businesses	</a:t>
            </a:r>
            <a:r>
              <a:rPr lang="en-GB" altLang="en-US" b="1" dirty="0" smtClean="0">
                <a:solidFill>
                  <a:srgbClr val="234229"/>
                </a:solidFill>
              </a:rPr>
              <a:t>			56%</a:t>
            </a:r>
            <a:endParaRPr lang="en-GB" altLang="en-US" dirty="0" smtClean="0">
              <a:solidFill>
                <a:srgbClr val="234229"/>
              </a:solidFill>
            </a:endParaRPr>
          </a:p>
          <a:p>
            <a:pPr marL="457200" lvl="0" indent="-457200"/>
            <a:r>
              <a:rPr lang="en-GB" altLang="en-US" dirty="0" smtClean="0">
                <a:solidFill>
                  <a:srgbClr val="234229"/>
                </a:solidFill>
              </a:rPr>
              <a:t>Sports grounds	</a:t>
            </a:r>
            <a:r>
              <a:rPr lang="en-GB" altLang="en-US" b="1" dirty="0" smtClean="0">
                <a:solidFill>
                  <a:srgbClr val="234229"/>
                </a:solidFill>
              </a:rPr>
              <a:t>		53%</a:t>
            </a:r>
            <a:endParaRPr lang="en-GB" altLang="en-US" dirty="0" smtClean="0">
              <a:solidFill>
                <a:srgbClr val="234229"/>
              </a:solidFill>
            </a:endParaRPr>
          </a:p>
          <a:p>
            <a:pPr marL="457200" lvl="0" indent="-457200"/>
            <a:r>
              <a:rPr lang="en-GB" altLang="en-US" dirty="0" smtClean="0">
                <a:solidFill>
                  <a:srgbClr val="234229"/>
                </a:solidFill>
              </a:rPr>
              <a:t>Supermarkets</a:t>
            </a:r>
            <a:r>
              <a:rPr lang="en-GB" altLang="en-US" b="1" dirty="0" smtClean="0">
                <a:solidFill>
                  <a:srgbClr val="234229"/>
                </a:solidFill>
              </a:rPr>
              <a:t>			41%</a:t>
            </a:r>
          </a:p>
          <a:p>
            <a:pPr marL="457200" lvl="0" indent="-457200"/>
            <a:endParaRPr lang="en-GB" altLang="en-US" b="1" dirty="0" smtClean="0">
              <a:solidFill>
                <a:srgbClr val="234229"/>
              </a:solidFill>
            </a:endParaRPr>
          </a:p>
          <a:p>
            <a:pPr marL="457200" lvl="0" indent="-457200"/>
            <a:r>
              <a:rPr lang="en-GB" altLang="en-US" b="1" u="sng" dirty="0" smtClean="0">
                <a:solidFill>
                  <a:srgbClr val="234229"/>
                </a:solidFill>
              </a:rPr>
              <a:t>Comments – how do you feel about light pollution?</a:t>
            </a:r>
          </a:p>
          <a:p>
            <a:pPr marL="457200" lvl="0" indent="-457200">
              <a:buFont typeface="+mj-lt"/>
              <a:buAutoNum type="arabicPeriod"/>
            </a:pPr>
            <a:r>
              <a:rPr lang="en-GB" sz="1200" b="0" i="0" u="none" strike="noStrike" kern="1200" dirty="0" smtClean="0">
                <a:solidFill>
                  <a:schemeClr val="tx1"/>
                </a:solidFill>
                <a:effectLst/>
                <a:latin typeface="Trebuchet MS" pitchFamily="34" charset="0"/>
                <a:ea typeface="+mn-ea"/>
                <a:cs typeface="+mn-cs"/>
              </a:rPr>
              <a:t>Unnecessary waste of resources with a complete disregard for the natural environment and the beauty of the surrounding landscape.</a:t>
            </a:r>
            <a:r>
              <a:rPr lang="en-GB" dirty="0" smtClean="0"/>
              <a:t> </a:t>
            </a:r>
          </a:p>
          <a:p>
            <a:pPr marL="457200" lvl="0" indent="-457200">
              <a:buFont typeface="+mj-lt"/>
              <a:buAutoNum type="arabicPeriod"/>
            </a:pPr>
            <a:r>
              <a:rPr lang="en-GB" sz="1200" b="0" i="0" u="none" strike="noStrike" kern="1200" dirty="0" smtClean="0">
                <a:solidFill>
                  <a:schemeClr val="tx1"/>
                </a:solidFill>
                <a:effectLst/>
                <a:latin typeface="Trebuchet MS" pitchFamily="34" charset="0"/>
                <a:ea typeface="+mn-ea"/>
                <a:cs typeface="+mn-cs"/>
              </a:rPr>
              <a:t>It is a shame, because it detracts from the amenity and beauty of what would otherwise be a lovely village.  And leaving it on all night is completely unnecessary,  providing no benefit to anyone.</a:t>
            </a:r>
            <a:r>
              <a:rPr lang="en-GB" dirty="0" smtClean="0"/>
              <a:t> </a:t>
            </a:r>
          </a:p>
          <a:p>
            <a:pPr marL="457200" lvl="0" indent="-457200">
              <a:buFont typeface="+mj-lt"/>
              <a:buAutoNum type="arabicPeriod"/>
            </a:pPr>
            <a:r>
              <a:rPr lang="en-GB" sz="1200" b="0" i="0" u="none" strike="noStrike" kern="1200" dirty="0" smtClean="0">
                <a:solidFill>
                  <a:schemeClr val="tx1"/>
                </a:solidFill>
                <a:effectLst/>
                <a:latin typeface="Trebuchet MS" pitchFamily="34" charset="0"/>
                <a:ea typeface="+mn-ea"/>
                <a:cs typeface="+mn-cs"/>
              </a:rPr>
              <a:t>Light pollution is a clear waste of energy and prevents people seeing the wonder of the night sky and appreciating their place in nature.</a:t>
            </a:r>
            <a:r>
              <a:rPr lang="en-GB" dirty="0" smtClean="0"/>
              <a:t> </a:t>
            </a:r>
          </a:p>
          <a:p>
            <a:pPr marL="457200" lvl="0" indent="-457200">
              <a:buFont typeface="+mj-lt"/>
              <a:buAutoNum type="arabicPeriod"/>
            </a:pPr>
            <a:r>
              <a:rPr lang="en-GB" sz="1200" b="0" i="0" u="none" strike="noStrike" kern="1200" dirty="0" smtClean="0">
                <a:solidFill>
                  <a:schemeClr val="tx1"/>
                </a:solidFill>
                <a:effectLst/>
                <a:latin typeface="Trebuchet MS" pitchFamily="34" charset="0"/>
                <a:ea typeface="+mn-ea"/>
                <a:cs typeface="+mn-cs"/>
              </a:rPr>
              <a:t>Memories of seeing the Milky Way as a child - but my grandchildren have never been able to see it.</a:t>
            </a:r>
            <a:r>
              <a:rPr lang="en-GB" dirty="0" smtClean="0"/>
              <a:t> </a:t>
            </a:r>
          </a:p>
          <a:p>
            <a:pPr marL="457200" lvl="0" indent="-457200">
              <a:buFont typeface="+mj-lt"/>
              <a:buAutoNum type="arabicPeriod"/>
            </a:pPr>
            <a:r>
              <a:rPr lang="en-GB" sz="1200" b="0" i="0" u="none" strike="noStrike" kern="1200" dirty="0" smtClean="0">
                <a:solidFill>
                  <a:schemeClr val="tx1"/>
                </a:solidFill>
                <a:effectLst/>
                <a:latin typeface="Trebuchet MS" pitchFamily="34" charset="0"/>
                <a:ea typeface="+mn-ea"/>
                <a:cs typeface="+mn-cs"/>
              </a:rPr>
              <a:t>An utter disgrace in the countryside - ruins the character of the night sky, ruins the peace and tranquillity, urbanisation of open country and small villages is taking place and it must be stopped. Legal requirement of light sources NOT to shine elsewhere is a priority.</a:t>
            </a:r>
            <a:r>
              <a:rPr lang="en-GB" dirty="0" smtClean="0"/>
              <a:t> </a:t>
            </a:r>
          </a:p>
          <a:p>
            <a:pPr marL="457200" lvl="0" indent="-457200">
              <a:buFont typeface="+mj-lt"/>
              <a:buAutoNum type="arabicPeriod"/>
            </a:pPr>
            <a:r>
              <a:rPr lang="en-GB" sz="1200" b="0" i="0" u="none" strike="noStrike" kern="1200" dirty="0" smtClean="0">
                <a:solidFill>
                  <a:schemeClr val="tx1"/>
                </a:solidFill>
                <a:effectLst/>
                <a:latin typeface="Trebuchet MS" pitchFamily="34" charset="0"/>
                <a:ea typeface="+mn-ea"/>
                <a:cs typeface="+mn-cs"/>
              </a:rPr>
              <a:t>Detracting from the character of the rural area over a very wide area affected by light spill</a:t>
            </a:r>
            <a:r>
              <a:rPr lang="en-GB" dirty="0" smtClean="0"/>
              <a:t> </a:t>
            </a:r>
          </a:p>
          <a:p>
            <a:pPr marL="457200" lvl="0" indent="-457200">
              <a:buFont typeface="+mj-lt"/>
              <a:buAutoNum type="arabicPeriod"/>
            </a:pPr>
            <a:endParaRPr lang="en-GB" dirty="0" smtClean="0"/>
          </a:p>
          <a:p>
            <a:pPr marL="0" lvl="0" indent="0">
              <a:buFont typeface="+mj-lt"/>
              <a:buNone/>
            </a:pPr>
            <a:r>
              <a:rPr lang="en-GB" b="1" dirty="0" smtClean="0"/>
              <a:t>BUT THERE HAS BEEN SOME</a:t>
            </a:r>
            <a:r>
              <a:rPr lang="en-GB" b="1" baseline="0" dirty="0" smtClean="0"/>
              <a:t> GOOD NEWS SINCE…</a:t>
            </a:r>
            <a:endParaRPr lang="en-GB" b="1" dirty="0" smtClean="0"/>
          </a:p>
          <a:p>
            <a:pPr marL="457200" lvl="0" indent="-457200">
              <a:buFont typeface="+mj-lt"/>
              <a:buAutoNum type="arabicPeriod"/>
            </a:pPr>
            <a:endParaRPr lang="en-GB" dirty="0" smtClean="0"/>
          </a:p>
          <a:p>
            <a:pPr marL="457200" lvl="0" indent="-457200">
              <a:buFont typeface="+mj-lt"/>
              <a:buAutoNum type="arabicPeriod"/>
            </a:pPr>
            <a:endParaRPr lang="en-GB" altLang="en-US" b="1" u="none" dirty="0" smtClean="0">
              <a:solidFill>
                <a:srgbClr val="234229"/>
              </a:solidFill>
            </a:endParaRPr>
          </a:p>
          <a:p>
            <a:endParaRPr lang="en-GB" b="1"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6</a:t>
            </a:fld>
            <a:endParaRPr lang="en-GB" dirty="0"/>
          </a:p>
        </p:txBody>
      </p:sp>
    </p:spTree>
    <p:extLst>
      <p:ext uri="{BB962C8B-B14F-4D97-AF65-F5344CB8AC3E}">
        <p14:creationId xmlns:p14="http://schemas.microsoft.com/office/powerpoint/2010/main" val="61093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altLang="en-US" b="1" u="none" dirty="0" smtClean="0">
                <a:solidFill>
                  <a:schemeClr val="tx1"/>
                </a:solidFill>
              </a:rPr>
              <a:t>NPPG</a:t>
            </a:r>
            <a:endParaRPr lang="en-GB" altLang="en-US" b="1" u="none" dirty="0" smtClean="0">
              <a:solidFill>
                <a:srgbClr val="234229"/>
              </a:solidFill>
            </a:endParaRPr>
          </a:p>
          <a:p>
            <a:r>
              <a:rPr lang="en-GB" dirty="0" smtClean="0">
                <a:hlinkClick r:id="rId3"/>
              </a:rPr>
              <a:t>When is light pollution relevant to planning?</a:t>
            </a:r>
            <a:r>
              <a:rPr lang="en-GB" dirty="0" smtClean="0"/>
              <a:t> </a:t>
            </a:r>
          </a:p>
          <a:p>
            <a:r>
              <a:rPr lang="en-GB" dirty="0" smtClean="0">
                <a:hlinkClick r:id="rId4"/>
              </a:rPr>
              <a:t>What factors should be considered when assessing whether a development proposal might have implications for light pollution?</a:t>
            </a:r>
            <a:r>
              <a:rPr lang="en-GB" dirty="0" smtClean="0"/>
              <a:t>  E.g.</a:t>
            </a:r>
            <a:r>
              <a:rPr lang="en-GB" baseline="0" dirty="0" smtClean="0"/>
              <a:t> </a:t>
            </a:r>
            <a:r>
              <a:rPr lang="en-GB" dirty="0" smtClean="0"/>
              <a:t>Is the development in or near a protected area of dark sky or an intrinsically dark landscape where it may be desirable to minimise new light sources?</a:t>
            </a:r>
          </a:p>
          <a:p>
            <a:r>
              <a:rPr lang="en-GB" dirty="0" smtClean="0">
                <a:hlinkClick r:id="rId5"/>
              </a:rPr>
              <a:t>What factors are relevant when considering where light shines?</a:t>
            </a:r>
            <a:r>
              <a:rPr lang="en-GB" dirty="0" smtClean="0"/>
              <a:t> </a:t>
            </a:r>
          </a:p>
          <a:p>
            <a:r>
              <a:rPr lang="en-GB" dirty="0" smtClean="0">
                <a:hlinkClick r:id="rId6"/>
              </a:rPr>
              <a:t>What factors are relevant when considering when light shines?</a:t>
            </a:r>
            <a:r>
              <a:rPr lang="en-GB" dirty="0" smtClean="0"/>
              <a:t> </a:t>
            </a:r>
          </a:p>
          <a:p>
            <a:r>
              <a:rPr lang="en-GB" dirty="0" smtClean="0">
                <a:hlinkClick r:id="rId7"/>
              </a:rPr>
              <a:t>What factors are relevant when considering how much the light shines?</a:t>
            </a:r>
            <a:r>
              <a:rPr lang="en-GB" dirty="0" smtClean="0"/>
              <a:t> </a:t>
            </a:r>
          </a:p>
          <a:p>
            <a:r>
              <a:rPr lang="en-GB" dirty="0" smtClean="0">
                <a:hlinkClick r:id="rId8"/>
              </a:rPr>
              <a:t>What factors are relevant when considering possible ecological impact?</a:t>
            </a:r>
            <a:r>
              <a:rPr lang="en-GB" dirty="0" smtClean="0"/>
              <a:t> </a:t>
            </a:r>
          </a:p>
          <a:p>
            <a:endParaRPr lang="en-GB" b="1"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7</a:t>
            </a:fld>
            <a:endParaRPr lang="en-GB" dirty="0"/>
          </a:p>
        </p:txBody>
      </p:sp>
    </p:spTree>
    <p:extLst>
      <p:ext uri="{BB962C8B-B14F-4D97-AF65-F5344CB8AC3E}">
        <p14:creationId xmlns:p14="http://schemas.microsoft.com/office/powerpoint/2010/main" val="610935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Why survey</a:t>
            </a:r>
          </a:p>
          <a:p>
            <a:pPr marL="228600" indent="-228600">
              <a:buFont typeface="+mj-lt"/>
              <a:buAutoNum type="arabicPeriod"/>
            </a:pPr>
            <a:r>
              <a:rPr lang="en-GB" sz="1200" kern="1200" dirty="0" smtClean="0">
                <a:solidFill>
                  <a:schemeClr val="tx1"/>
                </a:solidFill>
                <a:effectLst/>
                <a:latin typeface="Trebuchet MS" pitchFamily="34" charset="0"/>
                <a:ea typeface="+mn-ea"/>
                <a:cs typeface="+mn-cs"/>
              </a:rPr>
              <a:t>Serious lack of information about how local authorities in England deal with lighting as part of the local planning process (e.g. new development), how they design street light switch off or dimming schemes, and how they decide which street lighting to install in new developments or when replacing existing schemes.</a:t>
            </a:r>
          </a:p>
          <a:p>
            <a:pPr marL="228600" indent="-228600">
              <a:buFont typeface="+mj-lt"/>
              <a:buAutoNum type="arabicPeriod"/>
            </a:pPr>
            <a:r>
              <a:rPr lang="en-GB" sz="1200" kern="1200" dirty="0" smtClean="0">
                <a:solidFill>
                  <a:schemeClr val="tx1"/>
                </a:solidFill>
                <a:effectLst/>
                <a:latin typeface="Trebuchet MS" pitchFamily="34" charset="0"/>
                <a:ea typeface="+mn-ea"/>
                <a:cs typeface="+mn-cs"/>
              </a:rPr>
              <a:t>CPRE worked with the Department for Environment, Food and Rural Affairs (Defra) and the British Astronomical Association’s Campaign for Dark Skies (</a:t>
            </a:r>
            <a:r>
              <a:rPr lang="en-GB" sz="1200" kern="1200" dirty="0" err="1" smtClean="0">
                <a:solidFill>
                  <a:schemeClr val="tx1"/>
                </a:solidFill>
                <a:effectLst/>
                <a:latin typeface="Trebuchet MS" pitchFamily="34" charset="0"/>
                <a:ea typeface="+mn-ea"/>
                <a:cs typeface="+mn-cs"/>
              </a:rPr>
              <a:t>CfDS</a:t>
            </a:r>
            <a:r>
              <a:rPr lang="en-GB" sz="1200" kern="1200" dirty="0" smtClean="0">
                <a:solidFill>
                  <a:schemeClr val="tx1"/>
                </a:solidFill>
                <a:effectLst/>
                <a:latin typeface="Trebuchet MS" pitchFamily="34" charset="0"/>
                <a:ea typeface="+mn-ea"/>
                <a:cs typeface="+mn-cs"/>
              </a:rPr>
              <a:t>) in the development and design of the survey. </a:t>
            </a:r>
          </a:p>
          <a:p>
            <a:pPr marL="228600" indent="-228600">
              <a:buFont typeface="+mj-lt"/>
              <a:buAutoNum type="arabicPeriod"/>
            </a:pPr>
            <a:r>
              <a:rPr lang="en-GB" sz="1200" kern="1200" dirty="0" smtClean="0">
                <a:solidFill>
                  <a:schemeClr val="tx1"/>
                </a:solidFill>
                <a:effectLst/>
                <a:latin typeface="Trebuchet MS" pitchFamily="34" charset="0"/>
                <a:ea typeface="+mn-ea"/>
                <a:cs typeface="+mn-cs"/>
              </a:rPr>
              <a:t>A CPRE county volunteer funded the project</a:t>
            </a:r>
          </a:p>
          <a:p>
            <a:pPr marL="228600" indent="-228600">
              <a:buFont typeface="+mj-lt"/>
              <a:buAutoNum type="arabicPeriod"/>
            </a:pPr>
            <a:r>
              <a:rPr lang="en-GB" sz="1200" kern="1200" dirty="0" smtClean="0">
                <a:solidFill>
                  <a:schemeClr val="tx1"/>
                </a:solidFill>
                <a:effectLst/>
                <a:latin typeface="Trebuchet MS" pitchFamily="34" charset="0"/>
                <a:ea typeface="+mn-ea"/>
                <a:cs typeface="+mn-cs"/>
              </a:rPr>
              <a:t>Survey took</a:t>
            </a:r>
            <a:r>
              <a:rPr lang="en-GB" sz="1200" kern="1200" baseline="0" dirty="0" smtClean="0">
                <a:solidFill>
                  <a:schemeClr val="tx1"/>
                </a:solidFill>
                <a:effectLst/>
                <a:latin typeface="Trebuchet MS" pitchFamily="34" charset="0"/>
                <a:ea typeface="+mn-ea"/>
                <a:cs typeface="+mn-cs"/>
              </a:rPr>
              <a:t> place between January and February 2014</a:t>
            </a:r>
            <a:endParaRPr lang="en-GB" sz="1200" kern="1200" dirty="0" smtClean="0">
              <a:solidFill>
                <a:schemeClr val="tx1"/>
              </a:solidFill>
              <a:effectLst/>
              <a:latin typeface="Trebuchet MS" pitchFamily="34" charset="0"/>
              <a:ea typeface="+mn-ea"/>
              <a:cs typeface="+mn-cs"/>
            </a:endParaRPr>
          </a:p>
          <a:p>
            <a:r>
              <a:rPr lang="en-GB" sz="1200" kern="1200" dirty="0" smtClean="0">
                <a:solidFill>
                  <a:schemeClr val="tx1"/>
                </a:solidFill>
                <a:effectLst/>
                <a:latin typeface="Trebuchet MS" pitchFamily="34" charset="0"/>
                <a:ea typeface="+mn-ea"/>
                <a:cs typeface="+mn-cs"/>
              </a:rPr>
              <a:t>We sent our survey questionnaire to all county, district, borough, unitary and city authorities in England (a total of 351 authorities) with detailed questions about:</a:t>
            </a:r>
          </a:p>
          <a:p>
            <a:r>
              <a:rPr lang="en-GB" sz="1200" kern="1200" dirty="0" smtClean="0">
                <a:solidFill>
                  <a:schemeClr val="tx1"/>
                </a:solidFill>
                <a:effectLst/>
                <a:latin typeface="Trebuchet MS" pitchFamily="34" charset="0"/>
                <a:ea typeface="+mn-ea"/>
                <a:cs typeface="+mn-cs"/>
              </a:rPr>
              <a:t>We received responses from 83 local authorities - including 17 county councils, 31 district councils, 10 metropolitan borough councils, 18 unitary authorities and seven London boroughs. This represents a 24% response rate. Responses were received from every English region. </a:t>
            </a:r>
          </a:p>
          <a:p>
            <a:endParaRPr lang="en-GB" b="1" dirty="0" smtClean="0"/>
          </a:p>
          <a:p>
            <a:endParaRPr lang="en-GB" b="1"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8</a:t>
            </a:fld>
            <a:endParaRPr lang="en-GB" dirty="0"/>
          </a:p>
        </p:txBody>
      </p:sp>
    </p:spTree>
    <p:extLst>
      <p:ext uri="{BB962C8B-B14F-4D97-AF65-F5344CB8AC3E}">
        <p14:creationId xmlns:p14="http://schemas.microsoft.com/office/powerpoint/2010/main" val="1779790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Intro</a:t>
            </a:r>
            <a:r>
              <a:rPr lang="en-GB" b="1" baseline="0" dirty="0" smtClean="0"/>
              <a:t> to NPPF and planning</a:t>
            </a:r>
          </a:p>
          <a:p>
            <a:pPr marL="171450" indent="-171450">
              <a:buFont typeface="Arial" pitchFamily="34" charset="0"/>
              <a:buChar char="•"/>
            </a:pPr>
            <a:r>
              <a:rPr lang="en-GB" sz="1200" b="1" kern="1200" dirty="0" smtClean="0">
                <a:solidFill>
                  <a:schemeClr val="tx1"/>
                </a:solidFill>
                <a:effectLst/>
                <a:latin typeface="Trebuchet MS" pitchFamily="34" charset="0"/>
                <a:ea typeface="+mn-ea"/>
                <a:cs typeface="+mn-cs"/>
              </a:rPr>
              <a:t>In March 2012, the Government introduced the first ever policy to control light pollution in the NPPF. CPRE welcomed this as a significant step forward.</a:t>
            </a:r>
            <a:r>
              <a:rPr lang="en-GB" sz="1200" kern="1200" dirty="0" smtClean="0">
                <a:solidFill>
                  <a:schemeClr val="tx1"/>
                </a:solidFill>
                <a:effectLst/>
                <a:latin typeface="Trebuchet MS" pitchFamily="34" charset="0"/>
                <a:ea typeface="+mn-ea"/>
                <a:cs typeface="+mn-cs"/>
              </a:rPr>
              <a:t> Paragraph 125 of the NPPF states: ‘By encouraging good design, planning policies and decisions should limit the impact of light pollution from artificial light on local amenity, intrinsically dark landscapes and nature conservation.’ CPRE had campaigned for many years for planning guidance to control light pollution, so we welcomed this important move</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Trebuchet MS" pitchFamily="34" charset="0"/>
                <a:ea typeface="+mn-ea"/>
                <a:cs typeface="+mn-cs"/>
              </a:rPr>
              <a:t>National Planning Practice Guidance has also been published (in March 2014) on how local authorities should address light pollution. This Guidance sets out how the Government defines the link between lighting and planning</a:t>
            </a:r>
            <a:r>
              <a:rPr lang="en-GB" dirty="0" smtClean="0">
                <a:effectLst/>
              </a:rPr>
              <a:t> </a:t>
            </a:r>
            <a:r>
              <a:rPr lang="en-GB" sz="1200" kern="1200" dirty="0" err="1" smtClean="0">
                <a:solidFill>
                  <a:schemeClr val="tx1"/>
                </a:solidFill>
                <a:effectLst/>
                <a:latin typeface="Trebuchet MS" pitchFamily="34" charset="0"/>
                <a:ea typeface="+mn-ea"/>
                <a:cs typeface="+mn-cs"/>
              </a:rPr>
              <a:t>Planning</a:t>
            </a:r>
            <a:r>
              <a:rPr lang="en-GB" sz="1200" kern="1200" dirty="0" smtClean="0">
                <a:solidFill>
                  <a:schemeClr val="tx1"/>
                </a:solidFill>
                <a:effectLst/>
                <a:latin typeface="Trebuchet MS" pitchFamily="34" charset="0"/>
                <a:ea typeface="+mn-ea"/>
                <a:cs typeface="+mn-cs"/>
              </a:rPr>
              <a:t> Practice Guidance: Light pollution </a:t>
            </a:r>
            <a:r>
              <a:rPr lang="en-GB" sz="1200" u="sng" kern="1200" dirty="0" smtClean="0">
                <a:solidFill>
                  <a:schemeClr val="tx1"/>
                </a:solidFill>
                <a:effectLst/>
                <a:latin typeface="Trebuchet MS" pitchFamily="34" charset="0"/>
                <a:ea typeface="+mn-ea"/>
                <a:cs typeface="+mn-cs"/>
                <a:hlinkClick r:id="rId3"/>
              </a:rPr>
              <a:t>http://planningguidance.planningportal.gov.uk/blog/guidance/light-pollution/</a:t>
            </a:r>
            <a:r>
              <a:rPr lang="en-GB" sz="1200" kern="1200" dirty="0" smtClean="0">
                <a:solidFill>
                  <a:schemeClr val="tx1"/>
                </a:solidFill>
                <a:effectLst/>
                <a:latin typeface="Trebuchet MS" pitchFamily="34" charset="0"/>
                <a:ea typeface="+mn-ea"/>
                <a:cs typeface="+mn-cs"/>
              </a:rPr>
              <a:t>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GB" sz="1200" kern="1200" dirty="0" smtClean="0">
              <a:solidFill>
                <a:schemeClr val="tx1"/>
              </a:solidFill>
              <a:effectLst/>
              <a:latin typeface="Trebuchet MS"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1" kern="1200" dirty="0" smtClean="0">
                <a:solidFill>
                  <a:schemeClr val="tx1"/>
                </a:solidFill>
                <a:effectLst/>
                <a:latin typeface="Trebuchet MS" pitchFamily="34" charset="0"/>
                <a:ea typeface="+mn-ea"/>
                <a:cs typeface="+mn-cs"/>
              </a:rPr>
              <a:t>Local</a:t>
            </a:r>
            <a:r>
              <a:rPr lang="en-GB" sz="1200" b="1" kern="1200" baseline="0" dirty="0" smtClean="0">
                <a:solidFill>
                  <a:schemeClr val="tx1"/>
                </a:solidFill>
                <a:effectLst/>
                <a:latin typeface="Trebuchet MS" pitchFamily="34" charset="0"/>
                <a:ea typeface="+mn-ea"/>
                <a:cs typeface="+mn-cs"/>
              </a:rPr>
              <a:t> planning and lighting</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b="0" kern="1200" baseline="0" dirty="0" smtClean="0">
                <a:solidFill>
                  <a:schemeClr val="tx1"/>
                </a:solidFill>
                <a:effectLst/>
                <a:latin typeface="Trebuchet MS" pitchFamily="34" charset="0"/>
                <a:ea typeface="+mn-ea"/>
                <a:cs typeface="+mn-cs"/>
              </a:rPr>
              <a:t>LAs with policy - </a:t>
            </a:r>
            <a:r>
              <a:rPr lang="en-GB" sz="1200" dirty="0" smtClean="0"/>
              <a:t>This includes 12 county councils, 16 district councils, four London Boroughs, seven Metropolitan Boroughs and ten unitary authorities.</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GB" sz="1200" b="0" kern="1200" dirty="0" smtClean="0">
              <a:solidFill>
                <a:schemeClr val="tx1"/>
              </a:solidFill>
              <a:effectLst/>
              <a:latin typeface="Trebuchet MS" pitchFamily="34"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GB" sz="1200" kern="1200" dirty="0" smtClean="0">
              <a:solidFill>
                <a:schemeClr val="tx1"/>
              </a:solidFill>
              <a:effectLst/>
              <a:latin typeface="Trebuchet MS" pitchFamily="34" charset="0"/>
              <a:ea typeface="+mn-ea"/>
              <a:cs typeface="+mn-cs"/>
            </a:endParaRPr>
          </a:p>
          <a:p>
            <a:pPr marL="171450" indent="-171450">
              <a:buFont typeface="Arial" pitchFamily="34" charset="0"/>
              <a:buChar char="•"/>
            </a:pPr>
            <a:endParaRPr lang="en-GB" b="1" dirty="0"/>
          </a:p>
        </p:txBody>
      </p:sp>
      <p:sp>
        <p:nvSpPr>
          <p:cNvPr id="4" name="Slide Number Placeholder 3"/>
          <p:cNvSpPr>
            <a:spLocks noGrp="1"/>
          </p:cNvSpPr>
          <p:nvPr>
            <p:ph type="sldNum" sz="quarter" idx="10"/>
          </p:nvPr>
        </p:nvSpPr>
        <p:spPr/>
        <p:txBody>
          <a:bodyPr/>
          <a:lstStyle/>
          <a:p>
            <a:fld id="{15DE0898-C5F2-47A8-B9C6-D32374F667ED}" type="slidenum">
              <a:rPr lang="en-GB" smtClean="0"/>
              <a:pPr/>
              <a:t>9</a:t>
            </a:fld>
            <a:endParaRPr lang="en-GB" dirty="0"/>
          </a:p>
        </p:txBody>
      </p:sp>
    </p:spTree>
    <p:extLst>
      <p:ext uri="{BB962C8B-B14F-4D97-AF65-F5344CB8AC3E}">
        <p14:creationId xmlns:p14="http://schemas.microsoft.com/office/powerpoint/2010/main" val="1779790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90" name="Freeform 18" descr="bluebells Philip Johnson"/>
          <p:cNvSpPr>
            <a:spLocks/>
          </p:cNvSpPr>
          <p:nvPr/>
        </p:nvSpPr>
        <p:spPr bwMode="auto">
          <a:xfrm>
            <a:off x="2411413" y="898525"/>
            <a:ext cx="6751637" cy="5969000"/>
          </a:xfrm>
          <a:custGeom>
            <a:avLst/>
            <a:gdLst>
              <a:gd name="T0" fmla="*/ 0 w 2119"/>
              <a:gd name="T1" fmla="*/ 1012 h 1877"/>
              <a:gd name="T2" fmla="*/ 1199 w 2119"/>
              <a:gd name="T3" fmla="*/ 0 h 1877"/>
              <a:gd name="T4" fmla="*/ 2119 w 2119"/>
              <a:gd name="T5" fmla="*/ 89 h 1877"/>
              <a:gd name="T6" fmla="*/ 2119 w 2119"/>
              <a:gd name="T7" fmla="*/ 1877 h 1877"/>
              <a:gd name="T8" fmla="*/ 429 w 2119"/>
              <a:gd name="T9" fmla="*/ 1877 h 1877"/>
              <a:gd name="T10" fmla="*/ 0 w 2119"/>
              <a:gd name="T11" fmla="*/ 1012 h 1877"/>
            </a:gdLst>
            <a:ahLst/>
            <a:cxnLst>
              <a:cxn ang="0">
                <a:pos x="T0" y="T1"/>
              </a:cxn>
              <a:cxn ang="0">
                <a:pos x="T2" y="T3"/>
              </a:cxn>
              <a:cxn ang="0">
                <a:pos x="T4" y="T5"/>
              </a:cxn>
              <a:cxn ang="0">
                <a:pos x="T6" y="T7"/>
              </a:cxn>
              <a:cxn ang="0">
                <a:pos x="T8" y="T9"/>
              </a:cxn>
              <a:cxn ang="0">
                <a:pos x="T10" y="T11"/>
              </a:cxn>
            </a:cxnLst>
            <a:rect l="0" t="0" r="r" b="b"/>
            <a:pathLst>
              <a:path w="2119" h="1877">
                <a:moveTo>
                  <a:pt x="0" y="1012"/>
                </a:moveTo>
                <a:cubicBezTo>
                  <a:pt x="0" y="244"/>
                  <a:pt x="575" y="0"/>
                  <a:pt x="1199" y="0"/>
                </a:cubicBezTo>
                <a:cubicBezTo>
                  <a:pt x="1508" y="0"/>
                  <a:pt x="1814" y="37"/>
                  <a:pt x="2119" y="89"/>
                </a:cubicBezTo>
                <a:cubicBezTo>
                  <a:pt x="2119" y="1877"/>
                  <a:pt x="2119" y="1877"/>
                  <a:pt x="2119" y="1877"/>
                </a:cubicBezTo>
                <a:cubicBezTo>
                  <a:pt x="429" y="1877"/>
                  <a:pt x="429" y="1877"/>
                  <a:pt x="429" y="1877"/>
                </a:cubicBezTo>
                <a:cubicBezTo>
                  <a:pt x="172" y="1707"/>
                  <a:pt x="0" y="1430"/>
                  <a:pt x="0" y="1012"/>
                </a:cubicBezTo>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nvGrpSpPr>
          <p:cNvPr id="3087" name="Group 15"/>
          <p:cNvGrpSpPr>
            <a:grpSpLocks noChangeAspect="1"/>
          </p:cNvGrpSpPr>
          <p:nvPr/>
        </p:nvGrpSpPr>
        <p:grpSpPr bwMode="auto">
          <a:xfrm>
            <a:off x="-122238" y="1884363"/>
            <a:ext cx="5067301" cy="2482850"/>
            <a:chOff x="991" y="1235"/>
            <a:chExt cx="3777" cy="1850"/>
          </a:xfrm>
        </p:grpSpPr>
        <p:sp>
          <p:nvSpPr>
            <p:cNvPr id="3086" name="AutoShape 14"/>
            <p:cNvSpPr>
              <a:spLocks noChangeAspect="1" noChangeArrowheads="1" noTextEdit="1"/>
            </p:cNvSpPr>
            <p:nvPr userDrawn="1"/>
          </p:nvSpPr>
          <p:spPr bwMode="auto">
            <a:xfrm>
              <a:off x="991" y="1235"/>
              <a:ext cx="377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3088" name="Freeform 16"/>
            <p:cNvSpPr>
              <a:spLocks/>
            </p:cNvSpPr>
            <p:nvPr userDrawn="1"/>
          </p:nvSpPr>
          <p:spPr bwMode="auto">
            <a:xfrm>
              <a:off x="991" y="1233"/>
              <a:ext cx="3777" cy="1854"/>
            </a:xfrm>
            <a:custGeom>
              <a:avLst/>
              <a:gdLst>
                <a:gd name="T0" fmla="*/ 9 w 3777"/>
                <a:gd name="T1" fmla="*/ 63 h 1854"/>
                <a:gd name="T2" fmla="*/ 0 w 3777"/>
                <a:gd name="T3" fmla="*/ 1854 h 1854"/>
                <a:gd name="T4" fmla="*/ 3694 w 3777"/>
                <a:gd name="T5" fmla="*/ 1488 h 1854"/>
                <a:gd name="T6" fmla="*/ 3777 w 3777"/>
                <a:gd name="T7" fmla="*/ 0 h 1854"/>
                <a:gd name="T8" fmla="*/ 9 w 3777"/>
                <a:gd name="T9" fmla="*/ 63 h 1854"/>
              </a:gdLst>
              <a:ahLst/>
              <a:cxnLst>
                <a:cxn ang="0">
                  <a:pos x="T0" y="T1"/>
                </a:cxn>
                <a:cxn ang="0">
                  <a:pos x="T2" y="T3"/>
                </a:cxn>
                <a:cxn ang="0">
                  <a:pos x="T4" y="T5"/>
                </a:cxn>
                <a:cxn ang="0">
                  <a:pos x="T6" y="T7"/>
                </a:cxn>
                <a:cxn ang="0">
                  <a:pos x="T8" y="T9"/>
                </a:cxn>
              </a:cxnLst>
              <a:rect l="0" t="0" r="r" b="b"/>
              <a:pathLst>
                <a:path w="3777" h="1854">
                  <a:moveTo>
                    <a:pt x="9" y="63"/>
                  </a:moveTo>
                  <a:lnTo>
                    <a:pt x="0" y="1854"/>
                  </a:lnTo>
                  <a:lnTo>
                    <a:pt x="3694" y="1488"/>
                  </a:lnTo>
                  <a:lnTo>
                    <a:pt x="3777" y="0"/>
                  </a:lnTo>
                  <a:lnTo>
                    <a:pt x="9" y="63"/>
                  </a:lnTo>
                  <a:close/>
                </a:path>
              </a:pathLst>
            </a:custGeom>
            <a:solidFill>
              <a:srgbClr val="00577E">
                <a:alpha val="8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sp>
        <p:nvSpPr>
          <p:cNvPr id="3075" name="Rectangle 3"/>
          <p:cNvSpPr>
            <a:spLocks noGrp="1" noChangeArrowheads="1"/>
          </p:cNvSpPr>
          <p:nvPr>
            <p:ph type="subTitle" idx="1"/>
          </p:nvPr>
        </p:nvSpPr>
        <p:spPr>
          <a:xfrm>
            <a:off x="514350" y="3027363"/>
            <a:ext cx="4338638" cy="360362"/>
          </a:xfrm>
        </p:spPr>
        <p:txBody>
          <a:bodyPr/>
          <a:lstStyle>
            <a:lvl1pPr>
              <a:lnSpc>
                <a:spcPts val="2500"/>
              </a:lnSpc>
              <a:defRPr sz="1700">
                <a:solidFill>
                  <a:schemeClr val="bg2"/>
                </a:solidFill>
              </a:defRPr>
            </a:lvl1pPr>
          </a:lstStyle>
          <a:p>
            <a:pPr lvl="0"/>
            <a:r>
              <a:rPr lang="en-US" noProof="0" smtClean="0"/>
              <a:t>Click to edit Master subtitle style</a:t>
            </a:r>
            <a:endParaRPr lang="en-GB" noProof="0" smtClean="0"/>
          </a:p>
        </p:txBody>
      </p:sp>
      <p:pic>
        <p:nvPicPr>
          <p:cNvPr id="3080" name="Picture 8" descr="CPRE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8" y="369888"/>
            <a:ext cx="2232025" cy="874712"/>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08000" y="2336800"/>
            <a:ext cx="4341813" cy="719138"/>
          </a:xfrm>
        </p:spPr>
        <p:txBody>
          <a:bodyPr anchor="t"/>
          <a:lstStyle>
            <a:lvl1pPr>
              <a:lnSpc>
                <a:spcPts val="2800"/>
              </a:lnSpc>
              <a:defRPr sz="3000">
                <a:solidFill>
                  <a:schemeClr val="bg1"/>
                </a:solidFill>
              </a:defRPr>
            </a:lvl1pPr>
          </a:lstStyle>
          <a:p>
            <a:pPr lvl="0"/>
            <a:r>
              <a:rPr lang="en-US" noProof="0" smtClean="0"/>
              <a:t>Click to edit Master title style</a:t>
            </a:r>
            <a:endParaRPr lang="en-GB"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dirty="0"/>
              <a:t>Name of presentation</a:t>
            </a:r>
          </a:p>
        </p:txBody>
      </p:sp>
    </p:spTree>
    <p:extLst>
      <p:ext uri="{BB962C8B-B14F-4D97-AF65-F5344CB8AC3E}">
        <p14:creationId xmlns:p14="http://schemas.microsoft.com/office/powerpoint/2010/main" val="419822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1252538"/>
            <a:ext cx="2057400" cy="4392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0063" y="1252538"/>
            <a:ext cx="6019800" cy="4392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dirty="0"/>
              <a:t>Name of presentation</a:t>
            </a:r>
          </a:p>
        </p:txBody>
      </p:sp>
    </p:spTree>
    <p:extLst>
      <p:ext uri="{BB962C8B-B14F-4D97-AF65-F5344CB8AC3E}">
        <p14:creationId xmlns:p14="http://schemas.microsoft.com/office/powerpoint/2010/main" val="610998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63" y="1252538"/>
            <a:ext cx="8229600" cy="8318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00063" y="2273300"/>
            <a:ext cx="4038600" cy="337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2273300"/>
            <a:ext cx="4038600" cy="337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6005513" y="6309320"/>
            <a:ext cx="2895600" cy="548680"/>
          </a:xfrm>
        </p:spPr>
        <p:txBody>
          <a:bodyPr/>
          <a:lstStyle>
            <a:lvl1pPr algn="ctr">
              <a:defRPr/>
            </a:lvl1pPr>
          </a:lstStyle>
          <a:p>
            <a:r>
              <a:rPr lang="en-GB" dirty="0" smtClean="0"/>
              <a:t>Shedding Light - A survey of </a:t>
            </a:r>
          </a:p>
          <a:p>
            <a:r>
              <a:rPr lang="en-GB" dirty="0" smtClean="0"/>
              <a:t>local authority approaches </a:t>
            </a:r>
          </a:p>
          <a:p>
            <a:r>
              <a:rPr lang="en-GB" dirty="0" smtClean="0"/>
              <a:t>to lighting in England</a:t>
            </a:r>
          </a:p>
          <a:p>
            <a:endParaRPr lang="en-GB" dirty="0"/>
          </a:p>
        </p:txBody>
      </p:sp>
    </p:spTree>
    <p:extLst>
      <p:ext uri="{BB962C8B-B14F-4D97-AF65-F5344CB8AC3E}">
        <p14:creationId xmlns:p14="http://schemas.microsoft.com/office/powerpoint/2010/main" val="31411486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Shedding Light - A survey of </a:t>
            </a:r>
          </a:p>
          <a:p>
            <a:r>
              <a:rPr lang="en-GB" smtClean="0"/>
              <a:t>local authority approaches </a:t>
            </a:r>
          </a:p>
          <a:p>
            <a:r>
              <a:rPr lang="en-GB" smtClean="0"/>
              <a:t>to lighting in England</a:t>
            </a:r>
          </a:p>
          <a:p>
            <a:endParaRPr lang="en-GB" dirty="0"/>
          </a:p>
        </p:txBody>
      </p:sp>
    </p:spTree>
    <p:extLst>
      <p:ext uri="{BB962C8B-B14F-4D97-AF65-F5344CB8AC3E}">
        <p14:creationId xmlns:p14="http://schemas.microsoft.com/office/powerpoint/2010/main" val="40464566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Shedding Light - A survey of </a:t>
            </a:r>
          </a:p>
          <a:p>
            <a:r>
              <a:rPr lang="en-GB" smtClean="0"/>
              <a:t>local authority approaches </a:t>
            </a:r>
          </a:p>
          <a:p>
            <a:r>
              <a:rPr lang="en-GB" smtClean="0"/>
              <a:t>to lighting in England</a:t>
            </a:r>
          </a:p>
          <a:p>
            <a:endParaRPr lang="en-GB" dirty="0"/>
          </a:p>
        </p:txBody>
      </p:sp>
    </p:spTree>
    <p:extLst>
      <p:ext uri="{BB962C8B-B14F-4D97-AF65-F5344CB8AC3E}">
        <p14:creationId xmlns:p14="http://schemas.microsoft.com/office/powerpoint/2010/main" val="16854101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DC4A31-DA31-4C89-BDAA-FD8E1C38A18A}"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2573E-D12D-4412-9989-359967DE545B}" type="slidenum">
              <a:rPr lang="en-GB" smtClean="0"/>
              <a:t>‹#›</a:t>
            </a:fld>
            <a:endParaRPr lang="en-GB"/>
          </a:p>
        </p:txBody>
      </p:sp>
    </p:spTree>
    <p:extLst>
      <p:ext uri="{BB962C8B-B14F-4D97-AF65-F5344CB8AC3E}">
        <p14:creationId xmlns:p14="http://schemas.microsoft.com/office/powerpoint/2010/main" val="4264463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DC4A31-DA31-4C89-BDAA-FD8E1C38A18A}"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2573E-D12D-4412-9989-359967DE545B}" type="slidenum">
              <a:rPr lang="en-GB" smtClean="0"/>
              <a:t>‹#›</a:t>
            </a:fld>
            <a:endParaRPr lang="en-GB"/>
          </a:p>
        </p:txBody>
      </p:sp>
    </p:spTree>
    <p:extLst>
      <p:ext uri="{BB962C8B-B14F-4D97-AF65-F5344CB8AC3E}">
        <p14:creationId xmlns:p14="http://schemas.microsoft.com/office/powerpoint/2010/main" val="157895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DC4A31-DA31-4C89-BDAA-FD8E1C38A18A}"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2573E-D12D-4412-9989-359967DE545B}" type="slidenum">
              <a:rPr lang="en-GB" smtClean="0"/>
              <a:t>‹#›</a:t>
            </a:fld>
            <a:endParaRPr lang="en-GB"/>
          </a:p>
        </p:txBody>
      </p:sp>
    </p:spTree>
    <p:extLst>
      <p:ext uri="{BB962C8B-B14F-4D97-AF65-F5344CB8AC3E}">
        <p14:creationId xmlns:p14="http://schemas.microsoft.com/office/powerpoint/2010/main" val="2564297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DC4A31-DA31-4C89-BDAA-FD8E1C38A18A}" type="datetimeFigureOut">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92573E-D12D-4412-9989-359967DE545B}" type="slidenum">
              <a:rPr lang="en-GB" smtClean="0"/>
              <a:t>‹#›</a:t>
            </a:fld>
            <a:endParaRPr lang="en-GB"/>
          </a:p>
        </p:txBody>
      </p:sp>
    </p:spTree>
    <p:extLst>
      <p:ext uri="{BB962C8B-B14F-4D97-AF65-F5344CB8AC3E}">
        <p14:creationId xmlns:p14="http://schemas.microsoft.com/office/powerpoint/2010/main" val="1056632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DC4A31-DA31-4C89-BDAA-FD8E1C38A18A}" type="datetimeFigureOut">
              <a:rPr lang="en-GB" smtClean="0"/>
              <a:t>09/06/2015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92573E-D12D-4412-9989-359967DE545B}" type="slidenum">
              <a:rPr lang="en-GB" smtClean="0"/>
              <a:t>‹#›</a:t>
            </a:fld>
            <a:endParaRPr lang="en-GB"/>
          </a:p>
        </p:txBody>
      </p:sp>
    </p:spTree>
    <p:extLst>
      <p:ext uri="{BB962C8B-B14F-4D97-AF65-F5344CB8AC3E}">
        <p14:creationId xmlns:p14="http://schemas.microsoft.com/office/powerpoint/2010/main" val="379151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6732239" y="6309320"/>
            <a:ext cx="2411761" cy="548680"/>
          </a:xfrm>
        </p:spPr>
        <p:txBody>
          <a:bodyPr/>
          <a:lstStyle>
            <a:lvl1pPr>
              <a:defRPr/>
            </a:lvl1pPr>
          </a:lstStyle>
          <a:p>
            <a:pPr algn="ctr"/>
            <a:r>
              <a:rPr lang="en-GB" dirty="0" smtClean="0"/>
              <a:t>Shedding Light - A survey of </a:t>
            </a:r>
          </a:p>
          <a:p>
            <a:pPr algn="ctr"/>
            <a:r>
              <a:rPr lang="en-GB" dirty="0" smtClean="0"/>
              <a:t>local authority approaches </a:t>
            </a:r>
          </a:p>
          <a:p>
            <a:pPr algn="ctr"/>
            <a:r>
              <a:rPr lang="en-GB" dirty="0" smtClean="0"/>
              <a:t>to lighting in England</a:t>
            </a:r>
          </a:p>
          <a:p>
            <a:endParaRPr lang="en-GB" dirty="0"/>
          </a:p>
        </p:txBody>
      </p:sp>
    </p:spTree>
    <p:extLst>
      <p:ext uri="{BB962C8B-B14F-4D97-AF65-F5344CB8AC3E}">
        <p14:creationId xmlns:p14="http://schemas.microsoft.com/office/powerpoint/2010/main" val="42831083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DC4A31-DA31-4C89-BDAA-FD8E1C38A18A}" type="datetimeFigureOut">
              <a:rPr lang="en-GB" smtClean="0"/>
              <a:t>09/06/2015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92573E-D12D-4412-9989-359967DE545B}" type="slidenum">
              <a:rPr lang="en-GB" smtClean="0"/>
              <a:t>‹#›</a:t>
            </a:fld>
            <a:endParaRPr lang="en-GB"/>
          </a:p>
        </p:txBody>
      </p:sp>
    </p:spTree>
    <p:extLst>
      <p:ext uri="{BB962C8B-B14F-4D97-AF65-F5344CB8AC3E}">
        <p14:creationId xmlns:p14="http://schemas.microsoft.com/office/powerpoint/2010/main" val="2305899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C4A31-DA31-4C89-BDAA-FD8E1C38A18A}" type="datetimeFigureOut">
              <a:rPr lang="en-GB" smtClean="0"/>
              <a:t>09/06/2015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92573E-D12D-4412-9989-359967DE545B}" type="slidenum">
              <a:rPr lang="en-GB" smtClean="0"/>
              <a:t>‹#›</a:t>
            </a:fld>
            <a:endParaRPr lang="en-GB"/>
          </a:p>
        </p:txBody>
      </p:sp>
    </p:spTree>
    <p:extLst>
      <p:ext uri="{BB962C8B-B14F-4D97-AF65-F5344CB8AC3E}">
        <p14:creationId xmlns:p14="http://schemas.microsoft.com/office/powerpoint/2010/main" val="2968579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C4A31-DA31-4C89-BDAA-FD8E1C38A18A}" type="datetimeFigureOut">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92573E-D12D-4412-9989-359967DE545B}" type="slidenum">
              <a:rPr lang="en-GB" smtClean="0"/>
              <a:t>‹#›</a:t>
            </a:fld>
            <a:endParaRPr lang="en-GB"/>
          </a:p>
        </p:txBody>
      </p:sp>
    </p:spTree>
    <p:extLst>
      <p:ext uri="{BB962C8B-B14F-4D97-AF65-F5344CB8AC3E}">
        <p14:creationId xmlns:p14="http://schemas.microsoft.com/office/powerpoint/2010/main" val="127528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C4A31-DA31-4C89-BDAA-FD8E1C38A18A}" type="datetimeFigureOut">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92573E-D12D-4412-9989-359967DE545B}" type="slidenum">
              <a:rPr lang="en-GB" smtClean="0"/>
              <a:t>‹#›</a:t>
            </a:fld>
            <a:endParaRPr lang="en-GB"/>
          </a:p>
        </p:txBody>
      </p:sp>
    </p:spTree>
    <p:extLst>
      <p:ext uri="{BB962C8B-B14F-4D97-AF65-F5344CB8AC3E}">
        <p14:creationId xmlns:p14="http://schemas.microsoft.com/office/powerpoint/2010/main" val="492035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DC4A31-DA31-4C89-BDAA-FD8E1C38A18A}"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2573E-D12D-4412-9989-359967DE545B}" type="slidenum">
              <a:rPr lang="en-GB" smtClean="0"/>
              <a:t>‹#›</a:t>
            </a:fld>
            <a:endParaRPr lang="en-GB"/>
          </a:p>
        </p:txBody>
      </p:sp>
    </p:spTree>
    <p:extLst>
      <p:ext uri="{BB962C8B-B14F-4D97-AF65-F5344CB8AC3E}">
        <p14:creationId xmlns:p14="http://schemas.microsoft.com/office/powerpoint/2010/main" val="3671336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DC4A31-DA31-4C89-BDAA-FD8E1C38A18A}"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92573E-D12D-4412-9989-359967DE545B}" type="slidenum">
              <a:rPr lang="en-GB" smtClean="0"/>
              <a:t>‹#›</a:t>
            </a:fld>
            <a:endParaRPr lang="en-GB"/>
          </a:p>
        </p:txBody>
      </p:sp>
    </p:spTree>
    <p:extLst>
      <p:ext uri="{BB962C8B-B14F-4D97-AF65-F5344CB8AC3E}">
        <p14:creationId xmlns:p14="http://schemas.microsoft.com/office/powerpoint/2010/main" val="3819444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B9609A-B9C8-4BF6-8FE1-922057E71992}"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6EA46-63F0-4F61-942B-0831C6DB92D6}" type="slidenum">
              <a:rPr lang="en-GB" smtClean="0"/>
              <a:t>‹#›</a:t>
            </a:fld>
            <a:endParaRPr lang="en-GB"/>
          </a:p>
        </p:txBody>
      </p:sp>
    </p:spTree>
    <p:extLst>
      <p:ext uri="{BB962C8B-B14F-4D97-AF65-F5344CB8AC3E}">
        <p14:creationId xmlns:p14="http://schemas.microsoft.com/office/powerpoint/2010/main" val="38480824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B9609A-B9C8-4BF6-8FE1-922057E71992}"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6EA46-63F0-4F61-942B-0831C6DB92D6}" type="slidenum">
              <a:rPr lang="en-GB" smtClean="0"/>
              <a:t>‹#›</a:t>
            </a:fld>
            <a:endParaRPr lang="en-GB"/>
          </a:p>
        </p:txBody>
      </p:sp>
    </p:spTree>
    <p:extLst>
      <p:ext uri="{BB962C8B-B14F-4D97-AF65-F5344CB8AC3E}">
        <p14:creationId xmlns:p14="http://schemas.microsoft.com/office/powerpoint/2010/main" val="831170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B9609A-B9C8-4BF6-8FE1-922057E71992}"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6EA46-63F0-4F61-942B-0831C6DB92D6}" type="slidenum">
              <a:rPr lang="en-GB" smtClean="0"/>
              <a:t>‹#›</a:t>
            </a:fld>
            <a:endParaRPr lang="en-GB"/>
          </a:p>
        </p:txBody>
      </p:sp>
    </p:spTree>
    <p:extLst>
      <p:ext uri="{BB962C8B-B14F-4D97-AF65-F5344CB8AC3E}">
        <p14:creationId xmlns:p14="http://schemas.microsoft.com/office/powerpoint/2010/main" val="3776221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B9609A-B9C8-4BF6-8FE1-922057E71992}" type="datetimeFigureOut">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6EA46-63F0-4F61-942B-0831C6DB92D6}" type="slidenum">
              <a:rPr lang="en-GB" smtClean="0"/>
              <a:t>‹#›</a:t>
            </a:fld>
            <a:endParaRPr lang="en-GB"/>
          </a:p>
        </p:txBody>
      </p:sp>
    </p:spTree>
    <p:extLst>
      <p:ext uri="{BB962C8B-B14F-4D97-AF65-F5344CB8AC3E}">
        <p14:creationId xmlns:p14="http://schemas.microsoft.com/office/powerpoint/2010/main" val="366170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dirty="0"/>
              <a:t>Name of presentation</a:t>
            </a:r>
          </a:p>
        </p:txBody>
      </p:sp>
    </p:spTree>
    <p:extLst>
      <p:ext uri="{BB962C8B-B14F-4D97-AF65-F5344CB8AC3E}">
        <p14:creationId xmlns:p14="http://schemas.microsoft.com/office/powerpoint/2010/main" val="104909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B9609A-B9C8-4BF6-8FE1-922057E71992}" type="datetimeFigureOut">
              <a:rPr lang="en-GB" smtClean="0"/>
              <a:t>09/06/2015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A6EA46-63F0-4F61-942B-0831C6DB92D6}" type="slidenum">
              <a:rPr lang="en-GB" smtClean="0"/>
              <a:t>‹#›</a:t>
            </a:fld>
            <a:endParaRPr lang="en-GB"/>
          </a:p>
        </p:txBody>
      </p:sp>
    </p:spTree>
    <p:extLst>
      <p:ext uri="{BB962C8B-B14F-4D97-AF65-F5344CB8AC3E}">
        <p14:creationId xmlns:p14="http://schemas.microsoft.com/office/powerpoint/2010/main" val="123427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B9609A-B9C8-4BF6-8FE1-922057E71992}" type="datetimeFigureOut">
              <a:rPr lang="en-GB" smtClean="0"/>
              <a:t>09/06/2015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A6EA46-63F0-4F61-942B-0831C6DB92D6}" type="slidenum">
              <a:rPr lang="en-GB" smtClean="0"/>
              <a:t>‹#›</a:t>
            </a:fld>
            <a:endParaRPr lang="en-GB"/>
          </a:p>
        </p:txBody>
      </p:sp>
    </p:spTree>
    <p:extLst>
      <p:ext uri="{BB962C8B-B14F-4D97-AF65-F5344CB8AC3E}">
        <p14:creationId xmlns:p14="http://schemas.microsoft.com/office/powerpoint/2010/main" val="180637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9609A-B9C8-4BF6-8FE1-922057E71992}" type="datetimeFigureOut">
              <a:rPr lang="en-GB" smtClean="0"/>
              <a:t>09/06/2015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6EA46-63F0-4F61-942B-0831C6DB92D6}" type="slidenum">
              <a:rPr lang="en-GB" smtClean="0"/>
              <a:t>‹#›</a:t>
            </a:fld>
            <a:endParaRPr lang="en-GB"/>
          </a:p>
        </p:txBody>
      </p:sp>
    </p:spTree>
    <p:extLst>
      <p:ext uri="{BB962C8B-B14F-4D97-AF65-F5344CB8AC3E}">
        <p14:creationId xmlns:p14="http://schemas.microsoft.com/office/powerpoint/2010/main" val="454406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B9609A-B9C8-4BF6-8FE1-922057E71992}" type="datetimeFigureOut">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6EA46-63F0-4F61-942B-0831C6DB92D6}" type="slidenum">
              <a:rPr lang="en-GB" smtClean="0"/>
              <a:t>‹#›</a:t>
            </a:fld>
            <a:endParaRPr lang="en-GB"/>
          </a:p>
        </p:txBody>
      </p:sp>
    </p:spTree>
    <p:extLst>
      <p:ext uri="{BB962C8B-B14F-4D97-AF65-F5344CB8AC3E}">
        <p14:creationId xmlns:p14="http://schemas.microsoft.com/office/powerpoint/2010/main" val="3319627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B9609A-B9C8-4BF6-8FE1-922057E71992}" type="datetimeFigureOut">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6EA46-63F0-4F61-942B-0831C6DB92D6}" type="slidenum">
              <a:rPr lang="en-GB" smtClean="0"/>
              <a:t>‹#›</a:t>
            </a:fld>
            <a:endParaRPr lang="en-GB"/>
          </a:p>
        </p:txBody>
      </p:sp>
    </p:spTree>
    <p:extLst>
      <p:ext uri="{BB962C8B-B14F-4D97-AF65-F5344CB8AC3E}">
        <p14:creationId xmlns:p14="http://schemas.microsoft.com/office/powerpoint/2010/main" val="1561775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B9609A-B9C8-4BF6-8FE1-922057E71992}"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6EA46-63F0-4F61-942B-0831C6DB92D6}" type="slidenum">
              <a:rPr lang="en-GB" smtClean="0"/>
              <a:t>‹#›</a:t>
            </a:fld>
            <a:endParaRPr lang="en-GB"/>
          </a:p>
        </p:txBody>
      </p:sp>
    </p:spTree>
    <p:extLst>
      <p:ext uri="{BB962C8B-B14F-4D97-AF65-F5344CB8AC3E}">
        <p14:creationId xmlns:p14="http://schemas.microsoft.com/office/powerpoint/2010/main" val="2060269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B9609A-B9C8-4BF6-8FE1-922057E71992}"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6EA46-63F0-4F61-942B-0831C6DB92D6}" type="slidenum">
              <a:rPr lang="en-GB" smtClean="0"/>
              <a:t>‹#›</a:t>
            </a:fld>
            <a:endParaRPr lang="en-GB"/>
          </a:p>
        </p:txBody>
      </p:sp>
    </p:spTree>
    <p:extLst>
      <p:ext uri="{BB962C8B-B14F-4D97-AF65-F5344CB8AC3E}">
        <p14:creationId xmlns:p14="http://schemas.microsoft.com/office/powerpoint/2010/main" val="324644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0063" y="2273300"/>
            <a:ext cx="4038600"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1063" y="2273300"/>
            <a:ext cx="4038600"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dirty="0"/>
              <a:t>Name of presentation</a:t>
            </a:r>
          </a:p>
        </p:txBody>
      </p:sp>
    </p:spTree>
    <p:extLst>
      <p:ext uri="{BB962C8B-B14F-4D97-AF65-F5344CB8AC3E}">
        <p14:creationId xmlns:p14="http://schemas.microsoft.com/office/powerpoint/2010/main" val="73217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dirty="0"/>
              <a:t>Name of presentation</a:t>
            </a:r>
          </a:p>
        </p:txBody>
      </p:sp>
    </p:spTree>
    <p:extLst>
      <p:ext uri="{BB962C8B-B14F-4D97-AF65-F5344CB8AC3E}">
        <p14:creationId xmlns:p14="http://schemas.microsoft.com/office/powerpoint/2010/main" val="121497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dirty="0"/>
              <a:t>Name of presentation</a:t>
            </a:r>
          </a:p>
        </p:txBody>
      </p:sp>
    </p:spTree>
    <p:extLst>
      <p:ext uri="{BB962C8B-B14F-4D97-AF65-F5344CB8AC3E}">
        <p14:creationId xmlns:p14="http://schemas.microsoft.com/office/powerpoint/2010/main" val="314942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dirty="0"/>
              <a:t>Name of presentation</a:t>
            </a:r>
          </a:p>
        </p:txBody>
      </p:sp>
    </p:spTree>
    <p:extLst>
      <p:ext uri="{BB962C8B-B14F-4D97-AF65-F5344CB8AC3E}">
        <p14:creationId xmlns:p14="http://schemas.microsoft.com/office/powerpoint/2010/main" val="247572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dirty="0"/>
              <a:t>Name of presentation</a:t>
            </a:r>
          </a:p>
        </p:txBody>
      </p:sp>
    </p:spTree>
    <p:extLst>
      <p:ext uri="{BB962C8B-B14F-4D97-AF65-F5344CB8AC3E}">
        <p14:creationId xmlns:p14="http://schemas.microsoft.com/office/powerpoint/2010/main" val="128465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dirty="0"/>
              <a:t>Name of presentation</a:t>
            </a:r>
          </a:p>
        </p:txBody>
      </p:sp>
    </p:spTree>
    <p:extLst>
      <p:ext uri="{BB962C8B-B14F-4D97-AF65-F5344CB8AC3E}">
        <p14:creationId xmlns:p14="http://schemas.microsoft.com/office/powerpoint/2010/main" val="378210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CPRE_Footer_Bar"/>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525" y="6043613"/>
            <a:ext cx="9148763" cy="8191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500063" y="1252538"/>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500063" y="2273300"/>
            <a:ext cx="82296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5"/>
          <p:cNvSpPr>
            <a:spLocks noGrp="1" noChangeArrowheads="1"/>
          </p:cNvSpPr>
          <p:nvPr>
            <p:ph type="ftr" sz="quarter" idx="3"/>
          </p:nvPr>
        </p:nvSpPr>
        <p:spPr bwMode="auto">
          <a:xfrm>
            <a:off x="6372199" y="6309320"/>
            <a:ext cx="2592289"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defRPr sz="1200" b="1">
                <a:solidFill>
                  <a:schemeClr val="bg1"/>
                </a:solidFill>
              </a:defRPr>
            </a:lvl1pPr>
          </a:lstStyle>
          <a:p>
            <a:r>
              <a:rPr lang="en-GB" dirty="0" smtClean="0"/>
              <a:t>Shedding Light - A survey of </a:t>
            </a:r>
          </a:p>
          <a:p>
            <a:r>
              <a:rPr lang="en-GB" dirty="0" smtClean="0"/>
              <a:t>local authority approaches </a:t>
            </a:r>
          </a:p>
          <a:p>
            <a:r>
              <a:rPr lang="en-GB" dirty="0" smtClean="0"/>
              <a:t>to lighting in England</a:t>
            </a:r>
          </a:p>
          <a:p>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 id="2147483674" r:id="rId14"/>
  </p:sldLayoutIdLst>
  <p:timing>
    <p:tnLst>
      <p:par>
        <p:cTn id="1" dur="indefinite" restart="never" nodeType="tmRoot"/>
      </p:par>
    </p:tnLst>
  </p:timing>
  <p:hf sldNum="0" hdr="0" dt="0"/>
  <p:txStyles>
    <p:title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p:titleStyle>
    <p:bodyStyle>
      <a:lvl1pPr algn="l" rtl="0" eaLnBrk="1" fontAlgn="base" hangingPunct="1">
        <a:lnSpc>
          <a:spcPts val="1700"/>
        </a:lnSpc>
        <a:spcBef>
          <a:spcPct val="0"/>
        </a:spcBef>
        <a:spcAft>
          <a:spcPct val="0"/>
        </a:spcAft>
        <a:defRPr sz="1500">
          <a:solidFill>
            <a:schemeClr val="tx1"/>
          </a:solidFill>
          <a:latin typeface="+mn-lt"/>
          <a:ea typeface="+mn-ea"/>
          <a:cs typeface="+mn-cs"/>
        </a:defRPr>
      </a:lvl1pPr>
      <a:lvl2pPr marL="158750" indent="-157163" algn="l" rtl="0" eaLnBrk="1" fontAlgn="base" hangingPunct="1">
        <a:lnSpc>
          <a:spcPts val="1700"/>
        </a:lnSpc>
        <a:spcBef>
          <a:spcPct val="0"/>
        </a:spcBef>
        <a:spcAft>
          <a:spcPct val="0"/>
        </a:spcAft>
        <a:buChar char="•"/>
        <a:defRPr sz="1500">
          <a:solidFill>
            <a:schemeClr val="tx1"/>
          </a:solidFill>
          <a:latin typeface="+mn-lt"/>
        </a:defRPr>
      </a:lvl2pPr>
      <a:lvl3pPr marL="320675" indent="-160338" algn="l" rtl="0" eaLnBrk="1" fontAlgn="base" hangingPunct="1">
        <a:lnSpc>
          <a:spcPts val="1700"/>
        </a:lnSpc>
        <a:spcBef>
          <a:spcPct val="0"/>
        </a:spcBef>
        <a:spcAft>
          <a:spcPct val="0"/>
        </a:spcAft>
        <a:buChar char="•"/>
        <a:defRPr sz="1500">
          <a:solidFill>
            <a:schemeClr val="tx1"/>
          </a:solidFill>
          <a:latin typeface="+mn-lt"/>
        </a:defRPr>
      </a:lvl3pPr>
      <a:lvl4pPr marL="482600" indent="-160338" algn="l" rtl="0" eaLnBrk="1" fontAlgn="base" hangingPunct="1">
        <a:lnSpc>
          <a:spcPts val="1700"/>
        </a:lnSpc>
        <a:spcBef>
          <a:spcPct val="0"/>
        </a:spcBef>
        <a:spcAft>
          <a:spcPct val="0"/>
        </a:spcAft>
        <a:buChar char="•"/>
        <a:defRPr sz="1500">
          <a:solidFill>
            <a:schemeClr val="tx1"/>
          </a:solidFill>
          <a:latin typeface="+mn-lt"/>
        </a:defRPr>
      </a:lvl4pPr>
      <a:lvl5pPr marL="644525" indent="-160338" algn="l" rtl="0" eaLnBrk="1" fontAlgn="base" hangingPunct="1">
        <a:lnSpc>
          <a:spcPts val="1700"/>
        </a:lnSpc>
        <a:spcBef>
          <a:spcPct val="0"/>
        </a:spcBef>
        <a:spcAft>
          <a:spcPct val="0"/>
        </a:spcAft>
        <a:buChar char="•"/>
        <a:defRPr sz="1500">
          <a:solidFill>
            <a:schemeClr val="tx1"/>
          </a:solidFill>
          <a:latin typeface="+mn-lt"/>
        </a:defRPr>
      </a:lvl5pPr>
      <a:lvl6pPr marL="1101725" indent="-160338" algn="l" rtl="0" eaLnBrk="1" fontAlgn="base" hangingPunct="1">
        <a:lnSpc>
          <a:spcPts val="1700"/>
        </a:lnSpc>
        <a:spcBef>
          <a:spcPct val="0"/>
        </a:spcBef>
        <a:spcAft>
          <a:spcPct val="0"/>
        </a:spcAft>
        <a:buChar char="•"/>
        <a:defRPr sz="1500">
          <a:solidFill>
            <a:schemeClr val="tx1"/>
          </a:solidFill>
          <a:latin typeface="+mn-lt"/>
        </a:defRPr>
      </a:lvl6pPr>
      <a:lvl7pPr marL="1558925" indent="-160338" algn="l" rtl="0" eaLnBrk="1" fontAlgn="base" hangingPunct="1">
        <a:lnSpc>
          <a:spcPts val="1700"/>
        </a:lnSpc>
        <a:spcBef>
          <a:spcPct val="0"/>
        </a:spcBef>
        <a:spcAft>
          <a:spcPct val="0"/>
        </a:spcAft>
        <a:buChar char="•"/>
        <a:defRPr sz="1500">
          <a:solidFill>
            <a:schemeClr val="tx1"/>
          </a:solidFill>
          <a:latin typeface="+mn-lt"/>
        </a:defRPr>
      </a:lvl7pPr>
      <a:lvl8pPr marL="2016125" indent="-160338" algn="l" rtl="0" eaLnBrk="1" fontAlgn="base" hangingPunct="1">
        <a:lnSpc>
          <a:spcPts val="1700"/>
        </a:lnSpc>
        <a:spcBef>
          <a:spcPct val="0"/>
        </a:spcBef>
        <a:spcAft>
          <a:spcPct val="0"/>
        </a:spcAft>
        <a:buChar char="•"/>
        <a:defRPr sz="1500">
          <a:solidFill>
            <a:schemeClr val="tx1"/>
          </a:solidFill>
          <a:latin typeface="+mn-lt"/>
        </a:defRPr>
      </a:lvl8pPr>
      <a:lvl9pPr marL="2473325" indent="-160338" algn="l" rtl="0" eaLnBrk="1" fontAlgn="base" hangingPunct="1">
        <a:lnSpc>
          <a:spcPts val="1700"/>
        </a:lnSpc>
        <a:spcBef>
          <a:spcPct val="0"/>
        </a:spcBef>
        <a:spcAft>
          <a:spcPct val="0"/>
        </a:spcAft>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C4A31-DA31-4C89-BDAA-FD8E1C38A18A}" type="datetimeFigureOut">
              <a:rPr lang="en-GB" smtClean="0"/>
              <a:t>09/06/2015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2573E-D12D-4412-9989-359967DE545B}" type="slidenum">
              <a:rPr lang="en-GB" smtClean="0"/>
              <a:t>‹#›</a:t>
            </a:fld>
            <a:endParaRPr lang="en-GB"/>
          </a:p>
        </p:txBody>
      </p:sp>
      <p:sp>
        <p:nvSpPr>
          <p:cNvPr id="7" name="Footer Placeholder 4"/>
          <p:cNvSpPr txBox="1">
            <a:spLocks/>
          </p:cNvSpPr>
          <p:nvPr userDrawn="1"/>
        </p:nvSpPr>
        <p:spPr>
          <a:xfrm>
            <a:off x="6732240" y="6309320"/>
            <a:ext cx="2304256" cy="548680"/>
          </a:xfrm>
          <a:prstGeom prst="rect">
            <a:avLst/>
          </a:prstGeom>
        </p:spPr>
        <p:txBody>
          <a:bodyPr/>
          <a:lstStyle>
            <a:defPPr>
              <a:defRPr lang="en-GB"/>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r>
              <a:rPr lang="en-GB" smtClean="0"/>
              <a:t>Shedding Light - A survey of </a:t>
            </a:r>
          </a:p>
          <a:p>
            <a:r>
              <a:rPr lang="en-GB" smtClean="0"/>
              <a:t>local authority approaches </a:t>
            </a:r>
          </a:p>
          <a:p>
            <a:r>
              <a:rPr lang="en-GB" smtClean="0"/>
              <a:t>to lighting in England</a:t>
            </a:r>
            <a:endParaRPr lang="en-GB" dirty="0"/>
          </a:p>
        </p:txBody>
      </p:sp>
    </p:spTree>
    <p:extLst>
      <p:ext uri="{BB962C8B-B14F-4D97-AF65-F5344CB8AC3E}">
        <p14:creationId xmlns:p14="http://schemas.microsoft.com/office/powerpoint/2010/main" val="39819366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9609A-B9C8-4BF6-8FE1-922057E71992}" type="datetimeFigureOut">
              <a:rPr lang="en-GB" smtClean="0"/>
              <a:t>09/06/2015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6EA46-63F0-4F61-942B-0831C6DB92D6}" type="slidenum">
              <a:rPr lang="en-GB" smtClean="0"/>
              <a:t>‹#›</a:t>
            </a:fld>
            <a:endParaRPr lang="en-GB"/>
          </a:p>
        </p:txBody>
      </p:sp>
    </p:spTree>
    <p:extLst>
      <p:ext uri="{BB962C8B-B14F-4D97-AF65-F5344CB8AC3E}">
        <p14:creationId xmlns:p14="http://schemas.microsoft.com/office/powerpoint/2010/main" val="29069763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mmam@cpre.org.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9144001" cy="6858001"/>
          </a:xfrm>
          <a:prstGeom prst="rect">
            <a:avLst/>
          </a:prstGeom>
          <a:solidFill>
            <a:schemeClr val="tx2"/>
          </a:solidFill>
        </p:spPr>
      </p:pic>
      <p:sp>
        <p:nvSpPr>
          <p:cNvPr id="2057" name="Rectangle 9"/>
          <p:cNvSpPr>
            <a:spLocks noGrp="1" noChangeArrowheads="1"/>
          </p:cNvSpPr>
          <p:nvPr>
            <p:ph type="title"/>
          </p:nvPr>
        </p:nvSpPr>
        <p:spPr>
          <a:xfrm>
            <a:off x="457200" y="836712"/>
            <a:ext cx="8229600" cy="1008112"/>
          </a:xfrm>
        </p:spPr>
        <p:txBody>
          <a:bodyPr/>
          <a:lstStyle/>
          <a:p>
            <a:pPr algn="ctr"/>
            <a:r>
              <a:rPr lang="en-GB" sz="4000" i="1" dirty="0" smtClean="0">
                <a:solidFill>
                  <a:schemeClr val="bg1"/>
                </a:solidFill>
              </a:rPr>
              <a:t>Shedding Light</a:t>
            </a:r>
            <a:br>
              <a:rPr lang="en-GB" sz="4000" i="1" dirty="0" smtClean="0">
                <a:solidFill>
                  <a:schemeClr val="bg1"/>
                </a:solidFill>
              </a:rPr>
            </a:br>
            <a:r>
              <a:rPr lang="en-GB" sz="4000" i="1" dirty="0">
                <a:solidFill>
                  <a:schemeClr val="bg1"/>
                </a:solidFill>
              </a:rPr>
              <a:t/>
            </a:r>
            <a:br>
              <a:rPr lang="en-GB" sz="4000" i="1" dirty="0">
                <a:solidFill>
                  <a:schemeClr val="bg1"/>
                </a:solidFill>
              </a:rPr>
            </a:br>
            <a:r>
              <a:rPr lang="en-GB" sz="4000" dirty="0" smtClean="0">
                <a:solidFill>
                  <a:schemeClr val="bg1"/>
                </a:solidFill>
              </a:rPr>
              <a:t>A survey of local authority approaches to lighting in England</a:t>
            </a:r>
            <a:endParaRPr lang="en-GB" sz="4000" dirty="0">
              <a:solidFill>
                <a:schemeClr val="bg1"/>
              </a:solidFill>
            </a:endParaRPr>
          </a:p>
        </p:txBody>
      </p:sp>
      <p:sp>
        <p:nvSpPr>
          <p:cNvPr id="2052" name="Rectangle 4"/>
          <p:cNvSpPr>
            <a:spLocks noChangeArrowheads="1"/>
          </p:cNvSpPr>
          <p:nvPr/>
        </p:nvSpPr>
        <p:spPr bwMode="auto">
          <a:xfrm>
            <a:off x="6516216" y="6497638"/>
            <a:ext cx="241141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ts val="2500"/>
              </a:lnSpc>
            </a:pPr>
            <a:endParaRPr lang="en-GB" sz="1700" dirty="0">
              <a:solidFill>
                <a:schemeClr val="tx2"/>
              </a:solidFill>
            </a:endParaRPr>
          </a:p>
        </p:txBody>
      </p:sp>
      <p:sp>
        <p:nvSpPr>
          <p:cNvPr id="2" name="TextBox 1"/>
          <p:cNvSpPr txBox="1"/>
          <p:nvPr/>
        </p:nvSpPr>
        <p:spPr>
          <a:xfrm>
            <a:off x="467543" y="6396335"/>
            <a:ext cx="8208912" cy="461665"/>
          </a:xfrm>
          <a:prstGeom prst="rect">
            <a:avLst/>
          </a:prstGeom>
          <a:noFill/>
        </p:spPr>
        <p:txBody>
          <a:bodyPr wrap="square" rtlCol="0">
            <a:spAutoFit/>
          </a:bodyPr>
          <a:lstStyle/>
          <a:p>
            <a:pPr algn="ctr"/>
            <a:r>
              <a:rPr lang="en-GB" sz="2400" dirty="0" smtClean="0">
                <a:solidFill>
                  <a:schemeClr val="bg1"/>
                </a:solidFill>
              </a:rPr>
              <a:t>Emma Marrington, Campaign to Protect Rural England</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76256" y="6309320"/>
            <a:ext cx="2160240" cy="548680"/>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
        <p:nvSpPr>
          <p:cNvPr id="7179" name="Rectangle 11"/>
          <p:cNvSpPr>
            <a:spLocks noGrp="1" noChangeArrowheads="1"/>
          </p:cNvSpPr>
          <p:nvPr>
            <p:ph type="body" sz="half" idx="1"/>
          </p:nvPr>
        </p:nvSpPr>
        <p:spPr>
          <a:xfrm>
            <a:off x="475411" y="1628800"/>
            <a:ext cx="8129037" cy="3096344"/>
          </a:xfrm>
        </p:spPr>
        <p:txBody>
          <a:bodyPr/>
          <a:lstStyle/>
          <a:p>
            <a:pPr marL="342900" indent="-342900">
              <a:lnSpc>
                <a:spcPct val="90000"/>
              </a:lnSpc>
              <a:buFont typeface="Arial" pitchFamily="34" charset="0"/>
              <a:buChar char="•"/>
            </a:pPr>
            <a:r>
              <a:rPr lang="en-GB" sz="2400" dirty="0" smtClean="0"/>
              <a:t>41 </a:t>
            </a:r>
            <a:r>
              <a:rPr lang="en-GB" sz="2400" dirty="0"/>
              <a:t>of 47 </a:t>
            </a:r>
            <a:r>
              <a:rPr lang="en-GB" sz="2400" dirty="0" smtClean="0"/>
              <a:t>said </a:t>
            </a:r>
            <a:r>
              <a:rPr lang="en-GB" sz="2400" dirty="0"/>
              <a:t>that it was the continuation of a lighting policy they have had for some </a:t>
            </a:r>
            <a:r>
              <a:rPr lang="en-GB" sz="2400" dirty="0" smtClean="0"/>
              <a:t>time</a:t>
            </a:r>
          </a:p>
          <a:p>
            <a:pPr marL="342900" indent="-342900">
              <a:lnSpc>
                <a:spcPct val="90000"/>
              </a:lnSpc>
              <a:buFont typeface="Arial" pitchFamily="34" charset="0"/>
              <a:buChar char="•"/>
            </a:pPr>
            <a:endParaRPr lang="en-GB" sz="2400" dirty="0"/>
          </a:p>
          <a:p>
            <a:pPr marL="342900" indent="-342900">
              <a:lnSpc>
                <a:spcPct val="90000"/>
              </a:lnSpc>
              <a:buFont typeface="Arial" pitchFamily="34" charset="0"/>
              <a:buChar char="•"/>
            </a:pPr>
            <a:r>
              <a:rPr lang="en-GB" sz="2400" dirty="0" smtClean="0"/>
              <a:t>Compared with </a:t>
            </a:r>
            <a:r>
              <a:rPr lang="en-GB" sz="2400" dirty="0"/>
              <a:t>six who said it was an entirely new policy due to the </a:t>
            </a:r>
            <a:r>
              <a:rPr lang="en-GB" sz="2400" dirty="0" smtClean="0"/>
              <a:t>NPPF</a:t>
            </a:r>
          </a:p>
          <a:p>
            <a:pPr marL="342900" indent="-342900">
              <a:lnSpc>
                <a:spcPct val="90000"/>
              </a:lnSpc>
              <a:buFont typeface="Arial" pitchFamily="34" charset="0"/>
              <a:buChar char="•"/>
            </a:pPr>
            <a:endParaRPr lang="en-GB" sz="2400" dirty="0"/>
          </a:p>
          <a:p>
            <a:pPr marL="342900" indent="-342900">
              <a:lnSpc>
                <a:spcPct val="90000"/>
              </a:lnSpc>
              <a:buFont typeface="Arial" pitchFamily="34" charset="0"/>
              <a:buChar char="•"/>
            </a:pPr>
            <a:r>
              <a:rPr lang="en-GB" sz="2400" dirty="0" smtClean="0"/>
              <a:t>16 </a:t>
            </a:r>
            <a:r>
              <a:rPr lang="en-GB" sz="2400" dirty="0"/>
              <a:t>said they had adapted the lighting policy to comply with the NPPF whereas over two thirds (34) had not adapted their policy.</a:t>
            </a:r>
          </a:p>
        </p:txBody>
      </p:sp>
      <p:sp>
        <p:nvSpPr>
          <p:cNvPr id="6" name="Rectangle 2"/>
          <p:cNvSpPr txBox="1">
            <a:spLocks noChangeArrowheads="1"/>
          </p:cNvSpPr>
          <p:nvPr/>
        </p:nvSpPr>
        <p:spPr bwMode="auto">
          <a:xfrm>
            <a:off x="467544" y="332656"/>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algn="ctr"/>
            <a:r>
              <a:rPr lang="en-GB" sz="2500" dirty="0"/>
              <a:t>3. Key findings – Local planning and lighting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457" y="4365104"/>
            <a:ext cx="3176389" cy="17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6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76256" y="6309320"/>
            <a:ext cx="2160240" cy="548680"/>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
        <p:nvSpPr>
          <p:cNvPr id="6" name="Rectangle 2"/>
          <p:cNvSpPr txBox="1">
            <a:spLocks noChangeArrowheads="1"/>
          </p:cNvSpPr>
          <p:nvPr/>
        </p:nvSpPr>
        <p:spPr bwMode="auto">
          <a:xfrm>
            <a:off x="467544" y="332656"/>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algn="ctr"/>
            <a:r>
              <a:rPr lang="en-GB" sz="2500" dirty="0"/>
              <a:t>3. Key findings – Local planning and lighting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507" y="1164506"/>
            <a:ext cx="4393637" cy="500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340768"/>
            <a:ext cx="3730636" cy="2523768"/>
          </a:xfrm>
          <a:prstGeom prst="rect">
            <a:avLst/>
          </a:prstGeom>
          <a:noFill/>
        </p:spPr>
        <p:txBody>
          <a:bodyPr wrap="square" rtlCol="0">
            <a:spAutoFit/>
          </a:bodyPr>
          <a:lstStyle/>
          <a:p>
            <a:r>
              <a:rPr lang="en-GB" sz="2000" b="1" dirty="0" smtClean="0"/>
              <a:t>What type of development do you consider the lighting impact of? (80 responses)</a:t>
            </a:r>
          </a:p>
          <a:p>
            <a:endParaRPr lang="en-GB" sz="2000" b="1" dirty="0" smtClean="0"/>
          </a:p>
          <a:p>
            <a:pPr marL="285750" indent="-285750">
              <a:buFont typeface="Arial" pitchFamily="34" charset="0"/>
              <a:buChar char="•"/>
            </a:pPr>
            <a:r>
              <a:rPr lang="en-GB" sz="2000" b="1" dirty="0" smtClean="0"/>
              <a:t>New development – 78</a:t>
            </a:r>
          </a:p>
          <a:p>
            <a:pPr marL="285750" indent="-285750">
              <a:buFont typeface="Arial" pitchFamily="34" charset="0"/>
              <a:buChar char="•"/>
            </a:pPr>
            <a:r>
              <a:rPr lang="en-GB" sz="2000" b="1" dirty="0" smtClean="0"/>
              <a:t>Changed existing – 66</a:t>
            </a:r>
          </a:p>
          <a:p>
            <a:pPr marL="285750" indent="-285750">
              <a:buFont typeface="Arial" pitchFamily="34" charset="0"/>
              <a:buChar char="•"/>
            </a:pPr>
            <a:r>
              <a:rPr lang="en-GB" sz="2000" b="1" dirty="0" smtClean="0"/>
              <a:t>Highway proposal - 59</a:t>
            </a:r>
          </a:p>
          <a:p>
            <a:pPr marL="285750" indent="-285750">
              <a:buFont typeface="Arial" pitchFamily="34" charset="0"/>
              <a:buChar char="•"/>
            </a:pPr>
            <a:endParaRPr lang="en-GB"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3664905"/>
            <a:ext cx="3656822" cy="232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6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76256" y="6309320"/>
            <a:ext cx="2160240" cy="548680"/>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
        <p:nvSpPr>
          <p:cNvPr id="6" name="Rectangle 2"/>
          <p:cNvSpPr txBox="1">
            <a:spLocks noChangeArrowheads="1"/>
          </p:cNvSpPr>
          <p:nvPr/>
        </p:nvSpPr>
        <p:spPr bwMode="auto">
          <a:xfrm>
            <a:off x="467544" y="332656"/>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marL="615950" lvl="1" indent="-457200" algn="ctr">
              <a:lnSpc>
                <a:spcPct val="90000"/>
              </a:lnSpc>
            </a:pPr>
            <a:r>
              <a:rPr lang="en-GB" sz="2500" dirty="0" smtClean="0"/>
              <a:t>3. Recommendations – Local planning and lighting</a:t>
            </a:r>
            <a:endParaRPr lang="en-GB" sz="2500" dirty="0"/>
          </a:p>
        </p:txBody>
      </p:sp>
      <p:sp>
        <p:nvSpPr>
          <p:cNvPr id="4" name="TextBox 3"/>
          <p:cNvSpPr txBox="1"/>
          <p:nvPr/>
        </p:nvSpPr>
        <p:spPr>
          <a:xfrm>
            <a:off x="971600" y="1628800"/>
            <a:ext cx="7488832" cy="3416320"/>
          </a:xfrm>
          <a:prstGeom prst="rect">
            <a:avLst/>
          </a:prstGeom>
          <a:noFill/>
        </p:spPr>
        <p:txBody>
          <a:bodyPr wrap="square" rtlCol="0">
            <a:spAutoFit/>
          </a:bodyPr>
          <a:lstStyle/>
          <a:p>
            <a:pPr marL="285750" indent="-285750">
              <a:buFont typeface="Arial" pitchFamily="34" charset="0"/>
              <a:buChar char="•"/>
            </a:pPr>
            <a:r>
              <a:rPr lang="en-GB" sz="2400" dirty="0" smtClean="0"/>
              <a:t>All local authorities should have a policy to control light pollution in their local planning documents, which includes identifying existing dark areas that need protecting;</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Local authorities should consider preparing a Street Lighting Policy which could include Environmental Lighting Zones, with strict requirements for identified dark areas.</a:t>
            </a:r>
            <a:endParaRPr lang="en-GB" sz="2400" dirty="0"/>
          </a:p>
        </p:txBody>
      </p:sp>
    </p:spTree>
    <p:extLst>
      <p:ext uri="{BB962C8B-B14F-4D97-AF65-F5344CB8AC3E}">
        <p14:creationId xmlns:p14="http://schemas.microsoft.com/office/powerpoint/2010/main" val="42146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Footer Placeholder 4"/>
          <p:cNvSpPr>
            <a:spLocks noGrp="1"/>
          </p:cNvSpPr>
          <p:nvPr>
            <p:ph type="ftr" sz="quarter" idx="10"/>
          </p:nvPr>
        </p:nvSpPr>
        <p:spPr/>
        <p:txBody>
          <a:bodyPr/>
          <a:lstStyle/>
          <a:p>
            <a:r>
              <a:rPr lang="en-GB" smtClean="0"/>
              <a:t>Shedding Light - A survey of </a:t>
            </a:r>
          </a:p>
          <a:p>
            <a:r>
              <a:rPr lang="en-GB" smtClean="0"/>
              <a:t>local authority approaches </a:t>
            </a:r>
          </a:p>
          <a:p>
            <a:r>
              <a:rPr lang="en-GB" smtClean="0"/>
              <a:t>to lighting in England</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0"/>
            <a:ext cx="8460432" cy="5981478"/>
          </a:xfrm>
          <a:prstGeom prst="rect">
            <a:avLst/>
          </a:prstGeom>
        </p:spPr>
      </p:pic>
    </p:spTree>
    <p:extLst>
      <p:ext uri="{BB962C8B-B14F-4D97-AF65-F5344CB8AC3E}">
        <p14:creationId xmlns:p14="http://schemas.microsoft.com/office/powerpoint/2010/main" val="2625720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76256" y="6309320"/>
            <a:ext cx="2160240" cy="548680"/>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
        <p:nvSpPr>
          <p:cNvPr id="6" name="Rectangle 2"/>
          <p:cNvSpPr txBox="1">
            <a:spLocks noChangeArrowheads="1"/>
          </p:cNvSpPr>
          <p:nvPr/>
        </p:nvSpPr>
        <p:spPr bwMode="auto">
          <a:xfrm>
            <a:off x="467544" y="332656"/>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marL="615950" lvl="1" indent="-457200" algn="ctr">
              <a:lnSpc>
                <a:spcPct val="90000"/>
              </a:lnSpc>
            </a:pPr>
            <a:r>
              <a:rPr lang="en-GB" sz="2500" dirty="0" smtClean="0"/>
              <a:t>3. Key findings - Street </a:t>
            </a:r>
            <a:r>
              <a:rPr lang="en-GB" sz="2500" dirty="0"/>
              <a:t>light switch-off </a:t>
            </a:r>
            <a:r>
              <a:rPr lang="en-GB" sz="2500" dirty="0" smtClean="0"/>
              <a:t>schemes</a:t>
            </a:r>
            <a:endParaRPr lang="en-GB" sz="25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4076218" cy="235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344" y="1340768"/>
            <a:ext cx="4022104" cy="231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49" y="3789040"/>
            <a:ext cx="3898448" cy="220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643" y="3781491"/>
            <a:ext cx="4026501" cy="230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08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GB" smtClean="0"/>
              <a:t>Shedding Light - A survey of </a:t>
            </a:r>
          </a:p>
          <a:p>
            <a:r>
              <a:rPr lang="en-GB" smtClean="0"/>
              <a:t>local authority approaches </a:t>
            </a:r>
          </a:p>
          <a:p>
            <a:r>
              <a:rPr lang="en-GB" smtClean="0"/>
              <a:t>to lighting in England</a:t>
            </a:r>
          </a:p>
          <a:p>
            <a:endParaRPr lang="en-GB" dirty="0"/>
          </a:p>
        </p:txBody>
      </p:sp>
      <p:sp>
        <p:nvSpPr>
          <p:cNvPr id="6" name="Rectangle 2"/>
          <p:cNvSpPr txBox="1">
            <a:spLocks noChangeArrowheads="1"/>
          </p:cNvSpPr>
          <p:nvPr/>
        </p:nvSpPr>
        <p:spPr bwMode="auto">
          <a:xfrm>
            <a:off x="467544" y="332656"/>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algn="ctr"/>
            <a:r>
              <a:rPr lang="en-GB" sz="2500" dirty="0"/>
              <a:t>3. Key findings - Street light </a:t>
            </a:r>
            <a:r>
              <a:rPr lang="en-GB" sz="2500" dirty="0" smtClean="0"/>
              <a:t>dimming schemes</a:t>
            </a:r>
            <a:endParaRPr lang="en-GB" sz="25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007" y="1257575"/>
            <a:ext cx="4243328" cy="239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351" y="3727356"/>
            <a:ext cx="4248472" cy="239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257575"/>
            <a:ext cx="4246172" cy="240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68" y="3694275"/>
            <a:ext cx="3563888" cy="2375925"/>
          </a:xfrm>
          <a:prstGeom prst="rect">
            <a:avLst/>
          </a:prstGeom>
        </p:spPr>
      </p:pic>
    </p:spTree>
    <p:extLst>
      <p:ext uri="{BB962C8B-B14F-4D97-AF65-F5344CB8AC3E}">
        <p14:creationId xmlns:p14="http://schemas.microsoft.com/office/powerpoint/2010/main" val="125311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76256" y="6309320"/>
            <a:ext cx="2160240" cy="548680"/>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
        <p:nvSpPr>
          <p:cNvPr id="6" name="Rectangle 2"/>
          <p:cNvSpPr txBox="1">
            <a:spLocks noChangeArrowheads="1"/>
          </p:cNvSpPr>
          <p:nvPr/>
        </p:nvSpPr>
        <p:spPr bwMode="auto">
          <a:xfrm>
            <a:off x="467544" y="332656"/>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marL="615950" lvl="1" indent="-457200" algn="ctr">
              <a:lnSpc>
                <a:spcPct val="90000"/>
              </a:lnSpc>
            </a:pPr>
            <a:r>
              <a:rPr lang="en-GB" sz="2500" dirty="0" smtClean="0"/>
              <a:t>3. Recommendation – Street light switch-off and dimming schemes</a:t>
            </a:r>
            <a:endParaRPr lang="en-GB" sz="2500" dirty="0"/>
          </a:p>
        </p:txBody>
      </p:sp>
      <p:sp>
        <p:nvSpPr>
          <p:cNvPr id="2" name="TextBox 1"/>
          <p:cNvSpPr txBox="1"/>
          <p:nvPr/>
        </p:nvSpPr>
        <p:spPr>
          <a:xfrm>
            <a:off x="906930" y="1484784"/>
            <a:ext cx="4097117" cy="3046988"/>
          </a:xfrm>
          <a:prstGeom prst="rect">
            <a:avLst/>
          </a:prstGeom>
          <a:noFill/>
        </p:spPr>
        <p:txBody>
          <a:bodyPr wrap="square" rtlCol="0">
            <a:spAutoFit/>
          </a:bodyPr>
          <a:lstStyle/>
          <a:p>
            <a:r>
              <a:rPr lang="en-GB" sz="2400" dirty="0" smtClean="0"/>
              <a:t>We encourage local authorities to investigate how part-night lighting schemes or dimming could work in their areas. including examining the cost, energy and carbon savings. </a:t>
            </a:r>
            <a:endParaRPr lang="en-GB"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340" y="1484784"/>
            <a:ext cx="3520804" cy="4694405"/>
          </a:xfrm>
          <a:prstGeom prst="rect">
            <a:avLst/>
          </a:prstGeom>
        </p:spPr>
      </p:pic>
    </p:spTree>
    <p:extLst>
      <p:ext uri="{BB962C8B-B14F-4D97-AF65-F5344CB8AC3E}">
        <p14:creationId xmlns:p14="http://schemas.microsoft.com/office/powerpoint/2010/main" val="4109513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title"/>
          </p:nvPr>
        </p:nvSpPr>
        <p:spPr bwMode="auto">
          <a:xfrm>
            <a:off x="468313" y="260350"/>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algn="ctr"/>
            <a:r>
              <a:rPr lang="en-GB" sz="2500" dirty="0"/>
              <a:t>3. Key findings </a:t>
            </a:r>
            <a:r>
              <a:rPr lang="en-GB" sz="2500" dirty="0" smtClean="0"/>
              <a:t>– Crime and street lighting</a:t>
            </a:r>
            <a:endParaRPr lang="en-GB" sz="25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10" y="1327970"/>
            <a:ext cx="4087198" cy="228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11" y="3708760"/>
            <a:ext cx="4015189" cy="224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1593" y="1327970"/>
            <a:ext cx="4179796" cy="188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9394" y="3212976"/>
            <a:ext cx="2225614" cy="2967485"/>
          </a:xfrm>
          <a:prstGeom prst="rect">
            <a:avLst/>
          </a:prstGeom>
        </p:spPr>
      </p:pic>
      <p:sp>
        <p:nvSpPr>
          <p:cNvPr id="11" name="Footer Placeholder 4"/>
          <p:cNvSpPr>
            <a:spLocks noGrp="1"/>
          </p:cNvSpPr>
          <p:nvPr>
            <p:ph type="ftr" sz="quarter" idx="10"/>
          </p:nvPr>
        </p:nvSpPr>
        <p:spPr>
          <a:xfrm>
            <a:off x="6516216" y="6309320"/>
            <a:ext cx="2895600" cy="217488"/>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Tree>
    <p:extLst>
      <p:ext uri="{BB962C8B-B14F-4D97-AF65-F5344CB8AC3E}">
        <p14:creationId xmlns:p14="http://schemas.microsoft.com/office/powerpoint/2010/main" val="3782457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31850"/>
          </a:xfrm>
        </p:spPr>
        <p:txBody>
          <a:bodyPr/>
          <a:lstStyle/>
          <a:p>
            <a:pPr algn="ctr"/>
            <a:r>
              <a:rPr lang="en-GB" sz="2500" dirty="0" smtClean="0"/>
              <a:t>3. Key findings and recommendations – Type of lighting</a:t>
            </a:r>
            <a:endParaRPr lang="en-GB" sz="2500" dirty="0"/>
          </a:p>
        </p:txBody>
      </p:sp>
      <p:sp>
        <p:nvSpPr>
          <p:cNvPr id="3" name="Content Placeholder 2"/>
          <p:cNvSpPr>
            <a:spLocks noGrp="1"/>
          </p:cNvSpPr>
          <p:nvPr>
            <p:ph idx="1"/>
          </p:nvPr>
        </p:nvSpPr>
        <p:spPr>
          <a:xfrm>
            <a:off x="500063" y="1196752"/>
            <a:ext cx="8229600" cy="4448398"/>
          </a:xfrm>
        </p:spPr>
        <p:txBody>
          <a:bodyPr/>
          <a:lstStyle/>
          <a:p>
            <a:pPr>
              <a:lnSpc>
                <a:spcPct val="100000"/>
              </a:lnSpc>
            </a:pPr>
            <a:r>
              <a:rPr lang="en-GB" sz="2300" dirty="0" smtClean="0"/>
              <a:t>Key findings:</a:t>
            </a:r>
            <a:endParaRPr lang="en-GB" sz="2300" dirty="0"/>
          </a:p>
          <a:p>
            <a:pPr marL="342900" indent="-342900">
              <a:lnSpc>
                <a:spcPct val="100000"/>
              </a:lnSpc>
              <a:buFont typeface="Arial" pitchFamily="34" charset="0"/>
              <a:buChar char="•"/>
            </a:pPr>
            <a:r>
              <a:rPr lang="en-GB" sz="2300" dirty="0" smtClean="0"/>
              <a:t>LED lighting most popular (32) </a:t>
            </a:r>
          </a:p>
          <a:p>
            <a:pPr marL="342900" indent="-342900">
              <a:lnSpc>
                <a:spcPct val="100000"/>
              </a:lnSpc>
              <a:buFont typeface="Arial" pitchFamily="34" charset="0"/>
              <a:buChar char="•"/>
            </a:pPr>
            <a:r>
              <a:rPr lang="en-GB" sz="2300" dirty="0" smtClean="0"/>
              <a:t>Followed by high pressure sodium white lights (29) </a:t>
            </a:r>
            <a:endParaRPr lang="en-GB" sz="2300" dirty="0"/>
          </a:p>
          <a:p>
            <a:pPr marL="342900" indent="-342900">
              <a:lnSpc>
                <a:spcPct val="100000"/>
              </a:lnSpc>
              <a:buFont typeface="Arial" pitchFamily="34" charset="0"/>
              <a:buChar char="•"/>
            </a:pPr>
            <a:r>
              <a:rPr lang="en-GB" sz="2300" dirty="0" smtClean="0"/>
              <a:t>Lamp design was most important factor (87%)</a:t>
            </a:r>
          </a:p>
          <a:p>
            <a:pPr>
              <a:lnSpc>
                <a:spcPct val="100000"/>
              </a:lnSpc>
            </a:pPr>
            <a:endParaRPr lang="en-GB" sz="2300" dirty="0" smtClean="0"/>
          </a:p>
          <a:p>
            <a:pPr>
              <a:lnSpc>
                <a:spcPct val="100000"/>
              </a:lnSpc>
            </a:pPr>
            <a:r>
              <a:rPr lang="en-GB" sz="2300" dirty="0" smtClean="0"/>
              <a:t>Recommendations:</a:t>
            </a:r>
          </a:p>
          <a:p>
            <a:pPr marL="342900" lvl="0" indent="-342900">
              <a:lnSpc>
                <a:spcPct val="100000"/>
              </a:lnSpc>
              <a:spcAft>
                <a:spcPts val="1000"/>
              </a:spcAft>
              <a:buFont typeface="Arial"/>
              <a:buChar char="•"/>
            </a:pPr>
            <a:r>
              <a:rPr lang="en-GB" sz="2300" dirty="0" smtClean="0">
                <a:ea typeface="Trebuchet MS"/>
                <a:cs typeface="Times New Roman"/>
              </a:rPr>
              <a:t>Local </a:t>
            </a:r>
            <a:r>
              <a:rPr lang="en-GB" sz="2300" dirty="0">
                <a:ea typeface="Trebuchet MS"/>
                <a:cs typeface="Times New Roman"/>
              </a:rPr>
              <a:t>authorities should give careful consideration to the type of </a:t>
            </a:r>
            <a:r>
              <a:rPr lang="en-GB" sz="2300" dirty="0" smtClean="0">
                <a:ea typeface="Trebuchet MS"/>
                <a:cs typeface="Times New Roman"/>
              </a:rPr>
              <a:t>LED</a:t>
            </a:r>
            <a:r>
              <a:rPr lang="en-GB" sz="2300" dirty="0" smtClean="0">
                <a:ea typeface="Times New Roman"/>
                <a:cs typeface="Times New Roman"/>
              </a:rPr>
              <a:t> </a:t>
            </a:r>
            <a:r>
              <a:rPr lang="en-GB" sz="2300" dirty="0">
                <a:ea typeface="Trebuchet MS"/>
                <a:cs typeface="Times New Roman"/>
              </a:rPr>
              <a:t>lighting they </a:t>
            </a:r>
            <a:r>
              <a:rPr lang="en-GB" sz="2300" dirty="0" smtClean="0">
                <a:ea typeface="Trebuchet MS"/>
                <a:cs typeface="Times New Roman"/>
              </a:rPr>
              <a:t>use; </a:t>
            </a:r>
            <a:endParaRPr lang="en-GB" sz="2300" dirty="0" smtClean="0">
              <a:latin typeface="Calibri"/>
              <a:ea typeface="Trebuchet MS"/>
              <a:cs typeface="Times New Roman"/>
            </a:endParaRPr>
          </a:p>
          <a:p>
            <a:pPr marL="342900" lvl="0" indent="-342900">
              <a:lnSpc>
                <a:spcPct val="100000"/>
              </a:lnSpc>
              <a:spcAft>
                <a:spcPts val="1000"/>
              </a:spcAft>
              <a:buFont typeface="Arial"/>
              <a:buChar char="•"/>
            </a:pPr>
            <a:r>
              <a:rPr lang="en-GB" sz="2300" dirty="0" smtClean="0">
                <a:ea typeface="Trebuchet MS"/>
                <a:cs typeface="Trebuchet MS"/>
              </a:rPr>
              <a:t>Set </a:t>
            </a:r>
            <a:r>
              <a:rPr lang="en-GB" sz="2300" dirty="0">
                <a:ea typeface="Trebuchet MS"/>
                <a:cs typeface="Trebuchet MS"/>
              </a:rPr>
              <a:t>targets for replacing all </a:t>
            </a:r>
            <a:r>
              <a:rPr lang="en-GB" sz="2300" dirty="0" smtClean="0">
                <a:ea typeface="Trebuchet MS"/>
                <a:cs typeface="Trebuchet MS"/>
              </a:rPr>
              <a:t>street </a:t>
            </a:r>
            <a:r>
              <a:rPr lang="en-GB" sz="2300" dirty="0">
                <a:ea typeface="Trebuchet MS"/>
                <a:cs typeface="Trebuchet MS"/>
              </a:rPr>
              <a:t>and road lights with less light polluting types, such as full cut off flat glass lamps</a:t>
            </a:r>
            <a:r>
              <a:rPr lang="en-GB" sz="2300" dirty="0" smtClean="0">
                <a:ea typeface="Trebuchet MS"/>
                <a:cs typeface="Trebuchet MS"/>
              </a:rPr>
              <a:t>;</a:t>
            </a:r>
            <a:endParaRPr lang="en-GB" sz="2300" dirty="0">
              <a:latin typeface="Calibri"/>
              <a:ea typeface="Times New Roman"/>
              <a:cs typeface="Times New Roman"/>
            </a:endParaRPr>
          </a:p>
          <a:p>
            <a:pPr marL="342900" lvl="0" indent="-342900">
              <a:lnSpc>
                <a:spcPct val="100000"/>
              </a:lnSpc>
              <a:spcAft>
                <a:spcPts val="1000"/>
              </a:spcAft>
              <a:buFont typeface="Arial"/>
              <a:buChar char="•"/>
            </a:pPr>
            <a:r>
              <a:rPr lang="en-GB" sz="2300" dirty="0">
                <a:ea typeface="Trebuchet MS"/>
                <a:cs typeface="Trebuchet MS"/>
              </a:rPr>
              <a:t>new street lighting should be tested 'in situ' before a lighting scheme is rolled out across a wider </a:t>
            </a:r>
            <a:r>
              <a:rPr lang="en-GB" sz="2300" dirty="0" smtClean="0">
                <a:ea typeface="Trebuchet MS"/>
                <a:cs typeface="Trebuchet MS"/>
              </a:rPr>
              <a:t>area.</a:t>
            </a:r>
            <a:endParaRPr lang="en-GB" sz="2300" dirty="0">
              <a:latin typeface="Calibri"/>
              <a:ea typeface="Times New Roman"/>
              <a:cs typeface="Times New Roman"/>
            </a:endParaRPr>
          </a:p>
          <a:p>
            <a:pPr>
              <a:lnSpc>
                <a:spcPct val="90000"/>
              </a:lnSpc>
            </a:pPr>
            <a:endParaRPr lang="en-GB" sz="2000" dirty="0" smtClean="0"/>
          </a:p>
          <a:p>
            <a:endParaRPr lang="en-GB" sz="2000" dirty="0"/>
          </a:p>
        </p:txBody>
      </p:sp>
      <p:sp>
        <p:nvSpPr>
          <p:cNvPr id="5" name="Footer Placeholder 4"/>
          <p:cNvSpPr>
            <a:spLocks noGrp="1"/>
          </p:cNvSpPr>
          <p:nvPr>
            <p:ph type="ftr" sz="quarter" idx="10"/>
          </p:nvPr>
        </p:nvSpPr>
        <p:spPr>
          <a:xfrm>
            <a:off x="6516216" y="6309320"/>
            <a:ext cx="2895600" cy="217488"/>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Tree>
    <p:extLst>
      <p:ext uri="{BB962C8B-B14F-4D97-AF65-F5344CB8AC3E}">
        <p14:creationId xmlns:p14="http://schemas.microsoft.com/office/powerpoint/2010/main" val="408224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31850"/>
          </a:xfrm>
        </p:spPr>
        <p:txBody>
          <a:bodyPr/>
          <a:lstStyle/>
          <a:p>
            <a:pPr algn="ctr"/>
            <a:r>
              <a:rPr lang="en-GB" sz="2500" dirty="0" smtClean="0"/>
              <a:t>3. Key findings and recommendations – New lighting in previously unlit areas</a:t>
            </a:r>
            <a:endParaRPr lang="en-GB" sz="2500" dirty="0"/>
          </a:p>
        </p:txBody>
      </p:sp>
      <p:sp>
        <p:nvSpPr>
          <p:cNvPr id="3" name="Content Placeholder 2"/>
          <p:cNvSpPr>
            <a:spLocks noGrp="1"/>
          </p:cNvSpPr>
          <p:nvPr>
            <p:ph idx="1"/>
          </p:nvPr>
        </p:nvSpPr>
        <p:spPr>
          <a:xfrm>
            <a:off x="467544" y="1124744"/>
            <a:ext cx="8280920" cy="2232248"/>
          </a:xfrm>
        </p:spPr>
        <p:txBody>
          <a:bodyPr/>
          <a:lstStyle/>
          <a:p>
            <a:pPr>
              <a:lnSpc>
                <a:spcPct val="100000"/>
              </a:lnSpc>
            </a:pPr>
            <a:r>
              <a:rPr lang="en-GB" sz="2300" dirty="0" smtClean="0"/>
              <a:t>Top reasons for considering new lighting (23 responses)</a:t>
            </a:r>
          </a:p>
          <a:p>
            <a:pPr marL="457200" indent="-457200">
              <a:lnSpc>
                <a:spcPct val="100000"/>
              </a:lnSpc>
              <a:buFont typeface="+mj-lt"/>
              <a:buAutoNum type="arabicPeriod"/>
            </a:pPr>
            <a:r>
              <a:rPr lang="en-GB" sz="2300" dirty="0" smtClean="0"/>
              <a:t>Crime/fear of crime (13)</a:t>
            </a:r>
          </a:p>
          <a:p>
            <a:pPr marL="457200" indent="-457200">
              <a:lnSpc>
                <a:spcPct val="100000"/>
              </a:lnSpc>
              <a:buFont typeface="+mj-lt"/>
              <a:buAutoNum type="arabicPeriod"/>
            </a:pPr>
            <a:r>
              <a:rPr lang="en-GB" sz="2300" dirty="0" smtClean="0"/>
              <a:t>Public demand (12)</a:t>
            </a:r>
          </a:p>
          <a:p>
            <a:pPr marL="457200" indent="-457200">
              <a:lnSpc>
                <a:spcPct val="100000"/>
              </a:lnSpc>
              <a:buFont typeface="+mj-lt"/>
              <a:buAutoNum type="arabicPeriod"/>
            </a:pPr>
            <a:r>
              <a:rPr lang="en-GB" sz="2300" dirty="0" smtClean="0"/>
              <a:t>Road safety (10)</a:t>
            </a:r>
          </a:p>
          <a:p>
            <a:pPr marL="457200" indent="-457200">
              <a:lnSpc>
                <a:spcPct val="100000"/>
              </a:lnSpc>
              <a:buFont typeface="+mj-lt"/>
              <a:buAutoNum type="arabicPeriod"/>
            </a:pPr>
            <a:r>
              <a:rPr lang="en-GB" sz="2300" dirty="0" smtClean="0"/>
              <a:t>New development (9)</a:t>
            </a:r>
            <a:br>
              <a:rPr lang="en-GB" sz="2300" dirty="0" smtClean="0"/>
            </a:br>
            <a:endParaRPr lang="en-GB" sz="2300" dirty="0" smtClean="0"/>
          </a:p>
          <a:p>
            <a:pPr>
              <a:lnSpc>
                <a:spcPct val="100000"/>
              </a:lnSpc>
            </a:pPr>
            <a:r>
              <a:rPr lang="en-GB" sz="2300" dirty="0" smtClean="0"/>
              <a:t>Guidance used (55 responses)</a:t>
            </a:r>
          </a:p>
          <a:p>
            <a:pPr marL="457200" indent="-457200">
              <a:lnSpc>
                <a:spcPct val="100000"/>
              </a:lnSpc>
              <a:buFont typeface="+mj-lt"/>
              <a:buAutoNum type="arabicPeriod"/>
            </a:pPr>
            <a:r>
              <a:rPr lang="en-GB" sz="2300" dirty="0" smtClean="0"/>
              <a:t>Highways Agency Design Manual for Roads and Bridges (24)</a:t>
            </a:r>
          </a:p>
          <a:p>
            <a:pPr marL="457200" indent="-457200">
              <a:lnSpc>
                <a:spcPct val="100000"/>
              </a:lnSpc>
              <a:buFont typeface="+mj-lt"/>
              <a:buAutoNum type="arabicPeriod"/>
            </a:pPr>
            <a:r>
              <a:rPr lang="en-GB" sz="2300" dirty="0" smtClean="0"/>
              <a:t>ILP guidance (12)</a:t>
            </a:r>
          </a:p>
          <a:p>
            <a:pPr>
              <a:lnSpc>
                <a:spcPct val="100000"/>
              </a:lnSpc>
            </a:pPr>
            <a:endParaRPr lang="en-GB" sz="2300" dirty="0" smtClean="0"/>
          </a:p>
          <a:p>
            <a:pPr>
              <a:lnSpc>
                <a:spcPct val="100000"/>
              </a:lnSpc>
            </a:pPr>
            <a:r>
              <a:rPr lang="en-GB" sz="2300" dirty="0" smtClean="0"/>
              <a:t>Recommendations:</a:t>
            </a:r>
          </a:p>
          <a:p>
            <a:pPr marL="342900" indent="-342900">
              <a:lnSpc>
                <a:spcPct val="100000"/>
              </a:lnSpc>
              <a:buFont typeface="Arial" pitchFamily="34" charset="0"/>
              <a:buChar char="•"/>
            </a:pPr>
            <a:r>
              <a:rPr lang="en-GB" sz="2300" dirty="0" smtClean="0"/>
              <a:t>Strong presumption against new lighting in existing dark areas (unless ‘essential)</a:t>
            </a:r>
          </a:p>
          <a:p>
            <a:pPr marL="342900" indent="-342900">
              <a:lnSpc>
                <a:spcPct val="100000"/>
              </a:lnSpc>
              <a:buFont typeface="Arial" pitchFamily="34" charset="0"/>
              <a:buChar char="•"/>
            </a:pPr>
            <a:r>
              <a:rPr lang="en-GB" sz="2300" dirty="0" smtClean="0"/>
              <a:t>Highways Agency review of DMRB</a:t>
            </a:r>
          </a:p>
        </p:txBody>
      </p:sp>
      <p:sp>
        <p:nvSpPr>
          <p:cNvPr id="6" name="Footer Placeholder 4"/>
          <p:cNvSpPr>
            <a:spLocks noGrp="1"/>
          </p:cNvSpPr>
          <p:nvPr>
            <p:ph type="ftr" sz="quarter" idx="10"/>
          </p:nvPr>
        </p:nvSpPr>
        <p:spPr>
          <a:xfrm>
            <a:off x="6516216" y="6309320"/>
            <a:ext cx="2895600" cy="217488"/>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Tree>
    <p:extLst>
      <p:ext uri="{BB962C8B-B14F-4D97-AF65-F5344CB8AC3E}">
        <p14:creationId xmlns:p14="http://schemas.microsoft.com/office/powerpoint/2010/main" val="353301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76256" y="6309320"/>
            <a:ext cx="2160240" cy="548680"/>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
        <p:nvSpPr>
          <p:cNvPr id="7179" name="Rectangle 11"/>
          <p:cNvSpPr>
            <a:spLocks noGrp="1" noChangeArrowheads="1"/>
          </p:cNvSpPr>
          <p:nvPr>
            <p:ph type="body" sz="half" idx="1"/>
          </p:nvPr>
        </p:nvSpPr>
        <p:spPr>
          <a:xfrm>
            <a:off x="467544" y="1669114"/>
            <a:ext cx="4100565" cy="3888432"/>
          </a:xfrm>
        </p:spPr>
        <p:txBody>
          <a:bodyPr/>
          <a:lstStyle/>
          <a:p>
            <a:pPr marL="457200" indent="-457200">
              <a:lnSpc>
                <a:spcPct val="90000"/>
              </a:lnSpc>
              <a:buFont typeface="+mj-lt"/>
              <a:buAutoNum type="arabicPeriod"/>
            </a:pPr>
            <a:r>
              <a:rPr lang="en-GB" sz="2400" dirty="0" smtClean="0"/>
              <a:t>Introducing CPRE and our interest in light pollution</a:t>
            </a:r>
            <a:endParaRPr lang="en-GB" sz="2400" dirty="0"/>
          </a:p>
          <a:p>
            <a:pPr marL="457200" indent="-457200">
              <a:lnSpc>
                <a:spcPct val="90000"/>
              </a:lnSpc>
              <a:buFont typeface="+mj-lt"/>
              <a:buAutoNum type="arabicPeriod"/>
            </a:pPr>
            <a:endParaRPr lang="en-GB" sz="2400" dirty="0"/>
          </a:p>
          <a:p>
            <a:pPr marL="457200" indent="-457200">
              <a:lnSpc>
                <a:spcPct val="90000"/>
              </a:lnSpc>
              <a:buFont typeface="+mj-lt"/>
              <a:buAutoNum type="arabicPeriod"/>
            </a:pPr>
            <a:r>
              <a:rPr lang="en-GB" sz="2400" dirty="0" smtClean="0"/>
              <a:t>About the survey</a:t>
            </a:r>
          </a:p>
          <a:p>
            <a:pPr marL="457200" indent="-457200">
              <a:lnSpc>
                <a:spcPct val="90000"/>
              </a:lnSpc>
              <a:buFont typeface="+mj-lt"/>
              <a:buAutoNum type="arabicPeriod"/>
            </a:pPr>
            <a:endParaRPr lang="en-GB" sz="2400" dirty="0"/>
          </a:p>
          <a:p>
            <a:pPr marL="457200" indent="-457200">
              <a:lnSpc>
                <a:spcPct val="90000"/>
              </a:lnSpc>
              <a:buFont typeface="+mj-lt"/>
              <a:buAutoNum type="arabicPeriod"/>
            </a:pPr>
            <a:r>
              <a:rPr lang="en-GB" sz="2400" dirty="0" smtClean="0"/>
              <a:t>Key findings and recommendations</a:t>
            </a:r>
          </a:p>
          <a:p>
            <a:pPr marL="457200" indent="-457200">
              <a:lnSpc>
                <a:spcPct val="90000"/>
              </a:lnSpc>
              <a:buFont typeface="+mj-lt"/>
              <a:buAutoNum type="arabicPeriod"/>
            </a:pPr>
            <a:endParaRPr lang="en-GB" sz="2400" dirty="0"/>
          </a:p>
          <a:p>
            <a:pPr marL="457200" indent="-457200">
              <a:lnSpc>
                <a:spcPct val="90000"/>
              </a:lnSpc>
              <a:buFont typeface="+mj-lt"/>
              <a:buAutoNum type="arabicPeriod"/>
            </a:pPr>
            <a:r>
              <a:rPr lang="en-GB" sz="2400" dirty="0" smtClean="0"/>
              <a:t>Conclusion</a:t>
            </a:r>
            <a:endParaRPr lang="en-GB" sz="2400" dirty="0"/>
          </a:p>
        </p:txBody>
      </p:sp>
      <p:sp>
        <p:nvSpPr>
          <p:cNvPr id="6" name="Rectangle 2"/>
          <p:cNvSpPr txBox="1">
            <a:spLocks noChangeArrowheads="1"/>
          </p:cNvSpPr>
          <p:nvPr/>
        </p:nvSpPr>
        <p:spPr bwMode="auto">
          <a:xfrm>
            <a:off x="453309" y="332656"/>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algn="ctr"/>
            <a:r>
              <a:rPr lang="en-GB" sz="2500" dirty="0" smtClean="0"/>
              <a:t>The presentation will cover…</a:t>
            </a:r>
            <a:endParaRPr lang="en-GB" sz="25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412776"/>
            <a:ext cx="2934072" cy="440110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31850"/>
          </a:xfrm>
        </p:spPr>
        <p:txBody>
          <a:bodyPr/>
          <a:lstStyle/>
          <a:p>
            <a:pPr algn="ctr"/>
            <a:r>
              <a:rPr lang="en-GB" sz="2500" dirty="0" smtClean="0"/>
              <a:t>4. Conclusion</a:t>
            </a:r>
            <a:endParaRPr lang="en-GB" sz="2500" dirty="0"/>
          </a:p>
        </p:txBody>
      </p:sp>
      <p:sp>
        <p:nvSpPr>
          <p:cNvPr id="3" name="Content Placeholder 2"/>
          <p:cNvSpPr>
            <a:spLocks noGrp="1"/>
          </p:cNvSpPr>
          <p:nvPr>
            <p:ph idx="1"/>
          </p:nvPr>
        </p:nvSpPr>
        <p:spPr>
          <a:xfrm>
            <a:off x="467544" y="1124744"/>
            <a:ext cx="5040560" cy="2232248"/>
          </a:xfrm>
        </p:spPr>
        <p:txBody>
          <a:bodyPr/>
          <a:lstStyle/>
          <a:p>
            <a:pPr lvl="0">
              <a:lnSpc>
                <a:spcPct val="100000"/>
              </a:lnSpc>
            </a:pPr>
            <a:r>
              <a:rPr lang="en-GB" sz="2500" b="1" kern="1200" dirty="0">
                <a:solidFill>
                  <a:srgbClr val="005C84"/>
                </a:solidFill>
                <a:latin typeface="Trebuchet MS" pitchFamily="34" charset="0"/>
              </a:rPr>
              <a:t>Recommendations </a:t>
            </a:r>
            <a:endParaRPr lang="en-GB" sz="3200" b="1" kern="1200" dirty="0">
              <a:solidFill>
                <a:srgbClr val="005C84"/>
              </a:solidFill>
              <a:latin typeface="Trebuchet MS" pitchFamily="34" charset="0"/>
            </a:endParaRPr>
          </a:p>
          <a:p>
            <a:pPr lvl="0">
              <a:lnSpc>
                <a:spcPct val="100000"/>
              </a:lnSpc>
            </a:pPr>
            <a:endParaRPr lang="en-GB" sz="1800" b="1" kern="1200" dirty="0">
              <a:solidFill>
                <a:srgbClr val="234229"/>
              </a:solidFill>
              <a:latin typeface="Trebuchet MS" pitchFamily="34" charset="0"/>
            </a:endParaRPr>
          </a:p>
          <a:p>
            <a:pPr marL="342900" lvl="0" indent="-342900">
              <a:lnSpc>
                <a:spcPct val="100000"/>
              </a:lnSpc>
              <a:buFont typeface="Arial" panose="020B0604020202020204" pitchFamily="34" charset="0"/>
              <a:buChar char="•"/>
            </a:pPr>
            <a:r>
              <a:rPr lang="en-GB" sz="2400" kern="1200" dirty="0">
                <a:solidFill>
                  <a:srgbClr val="234229"/>
                </a:solidFill>
                <a:latin typeface="Trebuchet MS" pitchFamily="34" charset="0"/>
              </a:rPr>
              <a:t>Light pollution policy</a:t>
            </a:r>
          </a:p>
          <a:p>
            <a:pPr lvl="0">
              <a:lnSpc>
                <a:spcPct val="100000"/>
              </a:lnSpc>
            </a:pPr>
            <a:endParaRPr lang="en-GB" sz="2400" kern="1200" dirty="0">
              <a:solidFill>
                <a:srgbClr val="234229"/>
              </a:solidFill>
              <a:latin typeface="Trebuchet MS" pitchFamily="34" charset="0"/>
            </a:endParaRPr>
          </a:p>
          <a:p>
            <a:pPr marL="342900" lvl="0" indent="-342900">
              <a:lnSpc>
                <a:spcPct val="100000"/>
              </a:lnSpc>
              <a:buFont typeface="Arial" panose="020B0604020202020204" pitchFamily="34" charset="0"/>
              <a:buChar char="•"/>
            </a:pPr>
            <a:r>
              <a:rPr lang="en-GB" sz="2400" kern="1200" dirty="0">
                <a:solidFill>
                  <a:srgbClr val="234229"/>
                </a:solidFill>
                <a:latin typeface="Trebuchet MS" pitchFamily="34" charset="0"/>
              </a:rPr>
              <a:t>Zoning </a:t>
            </a:r>
          </a:p>
          <a:p>
            <a:pPr lvl="0">
              <a:lnSpc>
                <a:spcPct val="100000"/>
              </a:lnSpc>
            </a:pPr>
            <a:endParaRPr lang="en-GB" sz="2400" kern="1200" dirty="0">
              <a:solidFill>
                <a:srgbClr val="234229"/>
              </a:solidFill>
              <a:latin typeface="Trebuchet MS" pitchFamily="34" charset="0"/>
            </a:endParaRPr>
          </a:p>
          <a:p>
            <a:pPr marL="342900" lvl="0" indent="-342900">
              <a:lnSpc>
                <a:spcPct val="100000"/>
              </a:lnSpc>
              <a:buFont typeface="Arial" panose="020B0604020202020204" pitchFamily="34" charset="0"/>
              <a:buChar char="•"/>
            </a:pPr>
            <a:r>
              <a:rPr lang="en-GB" sz="2400" kern="1200" dirty="0">
                <a:solidFill>
                  <a:srgbClr val="234229"/>
                </a:solidFill>
                <a:latin typeface="Trebuchet MS" pitchFamily="34" charset="0"/>
              </a:rPr>
              <a:t>Sensitive lighting</a:t>
            </a:r>
          </a:p>
          <a:p>
            <a:pPr lvl="0">
              <a:lnSpc>
                <a:spcPct val="100000"/>
              </a:lnSpc>
            </a:pPr>
            <a:endParaRPr lang="en-GB" sz="2400" kern="1200" dirty="0">
              <a:solidFill>
                <a:srgbClr val="234229"/>
              </a:solidFill>
              <a:latin typeface="Trebuchet MS" pitchFamily="34" charset="0"/>
            </a:endParaRPr>
          </a:p>
          <a:p>
            <a:pPr marL="342900" lvl="0" indent="-342900">
              <a:lnSpc>
                <a:spcPct val="100000"/>
              </a:lnSpc>
              <a:buFont typeface="Arial" panose="020B0604020202020204" pitchFamily="34" charset="0"/>
              <a:buChar char="•"/>
            </a:pPr>
            <a:r>
              <a:rPr lang="en-GB" sz="2400" kern="1200" dirty="0">
                <a:solidFill>
                  <a:srgbClr val="234229"/>
                </a:solidFill>
                <a:latin typeface="Trebuchet MS" pitchFamily="34" charset="0"/>
              </a:rPr>
              <a:t>Preserving dark skies</a:t>
            </a:r>
          </a:p>
          <a:p>
            <a:pPr marL="342900" indent="-342900">
              <a:lnSpc>
                <a:spcPct val="100000"/>
              </a:lnSpc>
              <a:buFont typeface="Arial" pitchFamily="34" charset="0"/>
              <a:buChar char="•"/>
            </a:pPr>
            <a:endParaRPr lang="en-GB" sz="2300" dirty="0"/>
          </a:p>
          <a:p>
            <a:pPr marL="342900" indent="-342900">
              <a:lnSpc>
                <a:spcPct val="100000"/>
              </a:lnSpc>
              <a:buFont typeface="Arial" pitchFamily="34" charset="0"/>
              <a:buChar char="•"/>
            </a:pPr>
            <a:endParaRPr lang="en-GB" sz="2300" dirty="0" smtClean="0"/>
          </a:p>
        </p:txBody>
      </p:sp>
      <p:sp>
        <p:nvSpPr>
          <p:cNvPr id="6" name="Footer Placeholder 4"/>
          <p:cNvSpPr>
            <a:spLocks noGrp="1"/>
          </p:cNvSpPr>
          <p:nvPr>
            <p:ph type="ftr" sz="quarter" idx="10"/>
          </p:nvPr>
        </p:nvSpPr>
        <p:spPr>
          <a:xfrm>
            <a:off x="6516216" y="6309320"/>
            <a:ext cx="2895600" cy="217488"/>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097302"/>
            <a:ext cx="4752527" cy="504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896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a:xfrm>
            <a:off x="6516216" y="6309320"/>
            <a:ext cx="2895600" cy="217488"/>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
        <p:nvSpPr>
          <p:cNvPr id="4" name="TextBox 3"/>
          <p:cNvSpPr txBox="1"/>
          <p:nvPr/>
        </p:nvSpPr>
        <p:spPr>
          <a:xfrm>
            <a:off x="539552" y="405567"/>
            <a:ext cx="2664297" cy="3077766"/>
          </a:xfrm>
          <a:prstGeom prst="rect">
            <a:avLst/>
          </a:prstGeom>
          <a:noFill/>
        </p:spPr>
        <p:txBody>
          <a:bodyPr wrap="square" rtlCol="0">
            <a:spAutoFit/>
          </a:bodyPr>
          <a:lstStyle/>
          <a:p>
            <a:r>
              <a:rPr lang="en-GB" sz="3200" b="1" dirty="0" smtClean="0">
                <a:solidFill>
                  <a:schemeClr val="tx2"/>
                </a:solidFill>
              </a:rPr>
              <a:t>Questions?</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r>
              <a:rPr lang="en-GB" b="1" dirty="0" smtClean="0"/>
              <a:t>Emma </a:t>
            </a:r>
            <a:r>
              <a:rPr lang="en-GB" b="1" dirty="0" err="1" smtClean="0"/>
              <a:t>Marrington</a:t>
            </a:r>
            <a:endParaRPr lang="en-GB" b="1" dirty="0" smtClean="0"/>
          </a:p>
          <a:p>
            <a:r>
              <a:rPr lang="en-GB" b="1" dirty="0" smtClean="0">
                <a:hlinkClick r:id="rId3"/>
              </a:rPr>
              <a:t>emmam@cpre.org.uk</a:t>
            </a:r>
            <a:r>
              <a:rPr lang="en-GB" b="1" dirty="0" smtClean="0"/>
              <a:t> </a:t>
            </a:r>
            <a:endParaRPr lang="en-GB"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1124744"/>
            <a:ext cx="5148064" cy="3587560"/>
          </a:xfrm>
          <a:prstGeom prst="rect">
            <a:avLst/>
          </a:prstGeom>
        </p:spPr>
      </p:pic>
    </p:spTree>
    <p:extLst>
      <p:ext uri="{BB962C8B-B14F-4D97-AF65-F5344CB8AC3E}">
        <p14:creationId xmlns:p14="http://schemas.microsoft.com/office/powerpoint/2010/main" val="496788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332656"/>
            <a:ext cx="8229600" cy="831850"/>
          </a:xfrm>
          <a:noFill/>
        </p:spPr>
        <p:txBody>
          <a:bodyPr/>
          <a:lstStyle/>
          <a:p>
            <a:pPr algn="ctr"/>
            <a:r>
              <a:rPr lang="en-GB" sz="2500" dirty="0" smtClean="0"/>
              <a:t>1. Introducing </a:t>
            </a:r>
            <a:r>
              <a:rPr lang="en-GB" sz="2500" dirty="0"/>
              <a:t>CPRE and our interest in light pollution</a:t>
            </a:r>
          </a:p>
        </p:txBody>
      </p:sp>
      <p:sp>
        <p:nvSpPr>
          <p:cNvPr id="5123" name="Rectangle 3"/>
          <p:cNvSpPr>
            <a:spLocks noGrp="1" noChangeArrowheads="1"/>
          </p:cNvSpPr>
          <p:nvPr>
            <p:ph type="body" idx="1"/>
          </p:nvPr>
        </p:nvSpPr>
        <p:spPr>
          <a:xfrm>
            <a:off x="467544" y="1340768"/>
            <a:ext cx="4104456" cy="4608512"/>
          </a:xfrm>
        </p:spPr>
        <p:txBody>
          <a:bodyPr/>
          <a:lstStyle/>
          <a:p>
            <a:endParaRPr lang="en-GB" dirty="0"/>
          </a:p>
          <a:p>
            <a:endParaRPr lang="en-GB" dirty="0"/>
          </a:p>
          <a:p>
            <a:pPr marL="1587" lvl="1" indent="0">
              <a:buNone/>
            </a:pPr>
            <a:endParaRPr lang="en-GB" sz="2000" dirty="0"/>
          </a:p>
          <a:p>
            <a:pPr marL="1587" lvl="1" indent="0">
              <a:buNone/>
            </a:pPr>
            <a:endParaRPr lang="en-GB" dirty="0"/>
          </a:p>
          <a:p>
            <a:pPr lvl="1">
              <a:buBlip>
                <a:blip r:embed="rId3"/>
              </a:buBlip>
            </a:pPr>
            <a:endParaRPr lang="en-GB" dirty="0"/>
          </a:p>
          <a:p>
            <a:endParaRPr lang="en-GB" dirty="0"/>
          </a:p>
        </p:txBody>
      </p:sp>
      <p:sp>
        <p:nvSpPr>
          <p:cNvPr id="6" name="Footer Placeholder 4"/>
          <p:cNvSpPr>
            <a:spLocks noGrp="1"/>
          </p:cNvSpPr>
          <p:nvPr>
            <p:ph type="ftr" sz="quarter" idx="10"/>
          </p:nvPr>
        </p:nvSpPr>
        <p:spPr>
          <a:xfrm>
            <a:off x="6912260" y="6309320"/>
            <a:ext cx="2160240" cy="548680"/>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
        <p:nvSpPr>
          <p:cNvPr id="2" name="TextBox 1"/>
          <p:cNvSpPr txBox="1"/>
          <p:nvPr/>
        </p:nvSpPr>
        <p:spPr>
          <a:xfrm>
            <a:off x="683568" y="1196752"/>
            <a:ext cx="4032448" cy="4154984"/>
          </a:xfrm>
          <a:prstGeom prst="rect">
            <a:avLst/>
          </a:prstGeom>
          <a:noFill/>
        </p:spPr>
        <p:txBody>
          <a:bodyPr wrap="square" rtlCol="0">
            <a:spAutoFit/>
          </a:bodyPr>
          <a:lstStyle/>
          <a:p>
            <a:pPr marL="285750" indent="-285750">
              <a:buFont typeface="Arial" pitchFamily="34" charset="0"/>
              <a:buChar char="•"/>
            </a:pPr>
            <a:r>
              <a:rPr lang="en-GB" sz="2400" dirty="0" smtClean="0"/>
              <a:t>The Campaign to Protect Rural England was set up in 1926</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CPRE county branch network</a:t>
            </a:r>
          </a:p>
          <a:p>
            <a:endParaRPr lang="en-GB" sz="2400" dirty="0"/>
          </a:p>
          <a:p>
            <a:pPr marL="285750" indent="-285750">
              <a:buFont typeface="Arial" pitchFamily="34" charset="0"/>
              <a:buChar char="•"/>
            </a:pPr>
            <a:r>
              <a:rPr lang="en-GB" sz="2400" dirty="0" smtClean="0"/>
              <a:t>National CPRE light pollution campaigning – maps 1993/2000, Star Count, lighting nuisance</a:t>
            </a:r>
            <a:endParaRPr lang="en-GB" sz="2400" dirty="0"/>
          </a:p>
        </p:txBody>
      </p:sp>
    </p:spTree>
    <p:extLst>
      <p:ext uri="{BB962C8B-B14F-4D97-AF65-F5344CB8AC3E}">
        <p14:creationId xmlns:p14="http://schemas.microsoft.com/office/powerpoint/2010/main" val="297700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6632"/>
            <a:ext cx="8244408" cy="581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519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GB" smtClean="0"/>
              <a:t>Shedding Light - A survey of </a:t>
            </a:r>
          </a:p>
          <a:p>
            <a:pPr algn="ctr"/>
            <a:r>
              <a:rPr lang="en-GB" smtClean="0"/>
              <a:t>local authority approaches </a:t>
            </a:r>
          </a:p>
          <a:p>
            <a:pPr algn="ctr"/>
            <a:r>
              <a:rPr lang="en-GB" smtClean="0"/>
              <a:t>to lighting in England</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2010"/>
            <a:ext cx="8280920" cy="5860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96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7544" y="332656"/>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algn="ctr"/>
            <a:r>
              <a:rPr lang="en-GB" sz="2500" dirty="0" smtClean="0"/>
              <a:t>Public engagement initiatives</a:t>
            </a:r>
            <a:endParaRPr lang="en-GB" sz="2500" dirty="0"/>
          </a:p>
        </p:txBody>
      </p:sp>
      <p:sp>
        <p:nvSpPr>
          <p:cNvPr id="8" name="Rectangle 11"/>
          <p:cNvSpPr>
            <a:spLocks noGrp="1" noChangeArrowheads="1"/>
          </p:cNvSpPr>
          <p:nvPr>
            <p:ph type="body" sz="half" idx="1"/>
          </p:nvPr>
        </p:nvSpPr>
        <p:spPr>
          <a:xfrm>
            <a:off x="539552" y="1412776"/>
            <a:ext cx="4042792" cy="4464496"/>
          </a:xfrm>
        </p:spPr>
        <p:txBody>
          <a:bodyPr/>
          <a:lstStyle/>
          <a:p>
            <a:pPr>
              <a:lnSpc>
                <a:spcPct val="90000"/>
              </a:lnSpc>
            </a:pPr>
            <a:r>
              <a:rPr lang="en-GB" sz="2400" b="1" dirty="0" smtClean="0"/>
              <a:t>Lighting nuisance survey</a:t>
            </a:r>
          </a:p>
          <a:p>
            <a:pPr>
              <a:lnSpc>
                <a:spcPct val="90000"/>
              </a:lnSpc>
            </a:pPr>
            <a:endParaRPr lang="en-GB" sz="2400" b="1" dirty="0" smtClean="0"/>
          </a:p>
          <a:p>
            <a:pPr marL="342900" indent="-342900">
              <a:lnSpc>
                <a:spcPct val="90000"/>
              </a:lnSpc>
              <a:buFont typeface="Arial" panose="020B0604020202020204" pitchFamily="34" charset="0"/>
              <a:buChar char="•"/>
            </a:pPr>
            <a:r>
              <a:rPr lang="en-GB" sz="2400" dirty="0" smtClean="0"/>
              <a:t>How light pollution affects people’s lives</a:t>
            </a:r>
          </a:p>
          <a:p>
            <a:pPr marL="342900" indent="-342900">
              <a:lnSpc>
                <a:spcPct val="90000"/>
              </a:lnSpc>
              <a:buFont typeface="Arial" panose="020B0604020202020204" pitchFamily="34" charset="0"/>
              <a:buChar char="•"/>
            </a:pPr>
            <a:endParaRPr lang="en-GB" sz="2400" dirty="0"/>
          </a:p>
          <a:p>
            <a:pPr marL="342900" indent="-342900">
              <a:lnSpc>
                <a:spcPct val="90000"/>
              </a:lnSpc>
              <a:buFont typeface="Arial" panose="020B0604020202020204" pitchFamily="34" charset="0"/>
              <a:buChar char="•"/>
            </a:pPr>
            <a:r>
              <a:rPr lang="en-GB" sz="2400" dirty="0" smtClean="0"/>
              <a:t>Clean Neighbourhoods &amp; Environment Act (2005)</a:t>
            </a:r>
          </a:p>
          <a:p>
            <a:pPr marL="342900" indent="-342900">
              <a:lnSpc>
                <a:spcPct val="90000"/>
              </a:lnSpc>
              <a:buFont typeface="Arial" panose="020B0604020202020204" pitchFamily="34" charset="0"/>
              <a:buChar char="•"/>
            </a:pPr>
            <a:endParaRPr lang="en-GB" sz="2400" dirty="0"/>
          </a:p>
          <a:p>
            <a:pPr marL="342900" indent="-342900">
              <a:lnSpc>
                <a:spcPct val="90000"/>
              </a:lnSpc>
              <a:buFont typeface="Arial" panose="020B0604020202020204" pitchFamily="34" charset="0"/>
              <a:buChar char="•"/>
            </a:pPr>
            <a:r>
              <a:rPr lang="en-GB" sz="2400" dirty="0" smtClean="0"/>
              <a:t>Experience</a:t>
            </a:r>
          </a:p>
          <a:p>
            <a:pPr marL="342900" indent="-342900">
              <a:lnSpc>
                <a:spcPct val="90000"/>
              </a:lnSpc>
              <a:buFont typeface="Arial" panose="020B0604020202020204" pitchFamily="34" charset="0"/>
              <a:buChar char="•"/>
            </a:pPr>
            <a:endParaRPr lang="en-GB" sz="2400" dirty="0"/>
          </a:p>
          <a:p>
            <a:pPr marL="342900" indent="-342900">
              <a:lnSpc>
                <a:spcPct val="90000"/>
              </a:lnSpc>
              <a:buFont typeface="Arial" panose="020B0604020202020204" pitchFamily="34" charset="0"/>
              <a:buChar char="•"/>
            </a:pPr>
            <a:r>
              <a:rPr lang="en-GB" sz="2400" dirty="0" smtClean="0"/>
              <a:t>What people said about impact on their local landscape</a:t>
            </a:r>
          </a:p>
          <a:p>
            <a:pPr>
              <a:lnSpc>
                <a:spcPct val="90000"/>
              </a:lnSpc>
            </a:pPr>
            <a:endParaRPr lang="en-GB" sz="2400" dirty="0"/>
          </a:p>
          <a:p>
            <a:pPr marL="342900" indent="-342900">
              <a:lnSpc>
                <a:spcPct val="90000"/>
              </a:lnSpc>
              <a:buFont typeface="Arial" panose="020B0604020202020204" pitchFamily="34" charset="0"/>
              <a:buChar char="•"/>
            </a:pPr>
            <a:endParaRPr lang="en-GB" sz="2400" dirty="0" smtClean="0"/>
          </a:p>
          <a:p>
            <a:pPr>
              <a:lnSpc>
                <a:spcPct val="90000"/>
              </a:lnSpc>
            </a:pPr>
            <a:endParaRPr lang="en-GB" sz="2400" dirty="0" smtClean="0"/>
          </a:p>
          <a:p>
            <a:pPr>
              <a:lnSpc>
                <a:spcPct val="90000"/>
              </a:lnSpc>
            </a:pPr>
            <a:endParaRPr lang="en-GB" sz="2400" b="1" dirty="0" smtClean="0"/>
          </a:p>
          <a:p>
            <a:pPr>
              <a:lnSpc>
                <a:spcPct val="90000"/>
              </a:lnSpc>
            </a:pPr>
            <a:endParaRPr lang="en-GB" sz="2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340" y="1340768"/>
            <a:ext cx="3520804" cy="4694405"/>
          </a:xfrm>
          <a:prstGeom prst="rect">
            <a:avLst/>
          </a:prstGeom>
        </p:spPr>
      </p:pic>
    </p:spTree>
    <p:extLst>
      <p:ext uri="{BB962C8B-B14F-4D97-AF65-F5344CB8AC3E}">
        <p14:creationId xmlns:p14="http://schemas.microsoft.com/office/powerpoint/2010/main" val="8061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7544" y="332656"/>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algn="ctr"/>
            <a:r>
              <a:rPr lang="en-GB" sz="2500" dirty="0" smtClean="0"/>
              <a:t>Lobbying for improved Government policy</a:t>
            </a:r>
            <a:endParaRPr lang="en-GB" sz="2500" dirty="0"/>
          </a:p>
        </p:txBody>
      </p:sp>
      <p:sp>
        <p:nvSpPr>
          <p:cNvPr id="8" name="Rectangle 11"/>
          <p:cNvSpPr>
            <a:spLocks noGrp="1" noChangeArrowheads="1"/>
          </p:cNvSpPr>
          <p:nvPr>
            <p:ph type="body" sz="half" idx="1"/>
          </p:nvPr>
        </p:nvSpPr>
        <p:spPr>
          <a:xfrm>
            <a:off x="539552" y="1412776"/>
            <a:ext cx="8064896" cy="3888432"/>
          </a:xfrm>
        </p:spPr>
        <p:txBody>
          <a:bodyPr/>
          <a:lstStyle/>
          <a:p>
            <a:pPr marL="342900" indent="-342900">
              <a:lnSpc>
                <a:spcPct val="90000"/>
              </a:lnSpc>
              <a:buFont typeface="Arial" panose="020B0604020202020204" pitchFamily="34" charset="0"/>
              <a:buChar char="•"/>
            </a:pPr>
            <a:r>
              <a:rPr lang="en-GB" sz="2400" dirty="0" smtClean="0"/>
              <a:t>National Planning Policy Framework policy:  </a:t>
            </a:r>
          </a:p>
          <a:p>
            <a:pPr>
              <a:lnSpc>
                <a:spcPct val="90000"/>
              </a:lnSpc>
            </a:pPr>
            <a:endParaRPr lang="en-GB" altLang="en-US" sz="2400" i="1" dirty="0" smtClean="0"/>
          </a:p>
          <a:p>
            <a:pPr>
              <a:lnSpc>
                <a:spcPct val="90000"/>
              </a:lnSpc>
            </a:pPr>
            <a:r>
              <a:rPr lang="en-GB" altLang="en-US" sz="2400" i="1" dirty="0" smtClean="0"/>
              <a:t>‘By </a:t>
            </a:r>
            <a:r>
              <a:rPr lang="en-GB" altLang="en-US" sz="2400" i="1" dirty="0"/>
              <a:t>encouraging good design, planning policies and decisions should limit the impact of light pollution from artificial light on local amenity, intrinsically dark landscapes and nature conservation</a:t>
            </a:r>
            <a:r>
              <a:rPr lang="en-GB" altLang="en-US" sz="2400" i="1" dirty="0" smtClean="0"/>
              <a:t>.’</a:t>
            </a:r>
          </a:p>
          <a:p>
            <a:pPr>
              <a:lnSpc>
                <a:spcPct val="90000"/>
              </a:lnSpc>
            </a:pPr>
            <a:endParaRPr lang="en-GB" sz="2400" dirty="0"/>
          </a:p>
          <a:p>
            <a:pPr marL="342900" indent="-342900">
              <a:lnSpc>
                <a:spcPct val="90000"/>
              </a:lnSpc>
              <a:buFont typeface="Arial" panose="020B0604020202020204" pitchFamily="34" charset="0"/>
              <a:buChar char="•"/>
            </a:pPr>
            <a:r>
              <a:rPr lang="en-GB" sz="2400" dirty="0" smtClean="0"/>
              <a:t>Detailed guidance for local authorities</a:t>
            </a:r>
          </a:p>
          <a:p>
            <a:pPr marL="342900" indent="-342900">
              <a:lnSpc>
                <a:spcPct val="90000"/>
              </a:lnSpc>
              <a:buFont typeface="Arial" panose="020B0604020202020204" pitchFamily="34" charset="0"/>
              <a:buChar char="•"/>
            </a:pPr>
            <a:endParaRPr lang="en-GB" sz="2400" dirty="0"/>
          </a:p>
          <a:p>
            <a:pPr marL="342900" indent="-342900">
              <a:lnSpc>
                <a:spcPct val="90000"/>
              </a:lnSpc>
              <a:buFont typeface="Arial" panose="020B0604020202020204" pitchFamily="34" charset="0"/>
              <a:buChar char="•"/>
            </a:pPr>
            <a:r>
              <a:rPr lang="en-GB" sz="2400" dirty="0" smtClean="0"/>
              <a:t>So CPRE surveyed councils in 2014 and published </a:t>
            </a:r>
            <a:r>
              <a:rPr lang="en-GB" sz="2400" i="1" dirty="0" smtClean="0"/>
              <a:t>‘Shedding Light’.</a:t>
            </a:r>
            <a:r>
              <a:rPr lang="en-GB" sz="2400" dirty="0" smtClean="0"/>
              <a:t> </a:t>
            </a:r>
          </a:p>
          <a:p>
            <a:pPr marL="342900" indent="-342900">
              <a:lnSpc>
                <a:spcPct val="90000"/>
              </a:lnSpc>
              <a:buFont typeface="Arial" panose="020B0604020202020204" pitchFamily="34" charset="0"/>
              <a:buChar char="•"/>
            </a:pPr>
            <a:endParaRPr lang="en-GB" sz="2400" dirty="0"/>
          </a:p>
          <a:p>
            <a:pPr marL="342900" indent="-342900">
              <a:lnSpc>
                <a:spcPct val="90000"/>
              </a:lnSpc>
              <a:buFont typeface="Arial" panose="020B0604020202020204" pitchFamily="34" charset="0"/>
              <a:buChar char="•"/>
            </a:pPr>
            <a:endParaRPr lang="en-GB" sz="2400" dirty="0" smtClean="0"/>
          </a:p>
          <a:p>
            <a:pPr marL="342900" indent="-342900">
              <a:lnSpc>
                <a:spcPct val="90000"/>
              </a:lnSpc>
              <a:buFont typeface="Arial" panose="020B0604020202020204" pitchFamily="34" charset="0"/>
              <a:buChar char="•"/>
            </a:pPr>
            <a:endParaRPr lang="en-GB" sz="2400" dirty="0"/>
          </a:p>
          <a:p>
            <a:pPr>
              <a:lnSpc>
                <a:spcPct val="90000"/>
              </a:lnSpc>
            </a:pPr>
            <a:endParaRPr lang="en-GB" sz="2400" dirty="0"/>
          </a:p>
          <a:p>
            <a:pPr marL="342900" indent="-342900">
              <a:lnSpc>
                <a:spcPct val="90000"/>
              </a:lnSpc>
              <a:buFont typeface="Arial" panose="020B0604020202020204" pitchFamily="34" charset="0"/>
              <a:buChar char="•"/>
            </a:pPr>
            <a:endParaRPr lang="en-GB" sz="2400" dirty="0" smtClean="0"/>
          </a:p>
          <a:p>
            <a:pPr>
              <a:lnSpc>
                <a:spcPct val="90000"/>
              </a:lnSpc>
            </a:pPr>
            <a:endParaRPr lang="en-GB" sz="2400" dirty="0" smtClean="0"/>
          </a:p>
          <a:p>
            <a:pPr>
              <a:lnSpc>
                <a:spcPct val="90000"/>
              </a:lnSpc>
            </a:pPr>
            <a:endParaRPr lang="en-GB" sz="2400" b="1" dirty="0" smtClean="0"/>
          </a:p>
          <a:p>
            <a:pPr>
              <a:lnSpc>
                <a:spcPct val="90000"/>
              </a:lnSpc>
            </a:pPr>
            <a:endParaRPr lang="en-GB" sz="2400" dirty="0"/>
          </a:p>
        </p:txBody>
      </p:sp>
    </p:spTree>
    <p:extLst>
      <p:ext uri="{BB962C8B-B14F-4D97-AF65-F5344CB8AC3E}">
        <p14:creationId xmlns:p14="http://schemas.microsoft.com/office/powerpoint/2010/main" val="77879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76256" y="6309320"/>
            <a:ext cx="2160240" cy="548680"/>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
        <p:nvSpPr>
          <p:cNvPr id="7179" name="Rectangle 11"/>
          <p:cNvSpPr>
            <a:spLocks noGrp="1" noChangeArrowheads="1"/>
          </p:cNvSpPr>
          <p:nvPr>
            <p:ph type="body" sz="half" idx="1"/>
          </p:nvPr>
        </p:nvSpPr>
        <p:spPr>
          <a:xfrm>
            <a:off x="475411" y="1628800"/>
            <a:ext cx="8129037" cy="3960440"/>
          </a:xfrm>
        </p:spPr>
        <p:txBody>
          <a:bodyPr/>
          <a:lstStyle/>
          <a:p>
            <a:pPr marL="457200" indent="-457200">
              <a:lnSpc>
                <a:spcPct val="90000"/>
              </a:lnSpc>
              <a:buFont typeface="+mj-lt"/>
              <a:buAutoNum type="arabicPeriod"/>
            </a:pPr>
            <a:r>
              <a:rPr lang="en-GB" sz="2400" dirty="0" smtClean="0"/>
              <a:t>Why CPRE carried out the survey</a:t>
            </a:r>
          </a:p>
          <a:p>
            <a:pPr marL="457200" indent="-457200">
              <a:lnSpc>
                <a:spcPct val="90000"/>
              </a:lnSpc>
              <a:buFont typeface="+mj-lt"/>
              <a:buAutoNum type="arabicPeriod"/>
            </a:pPr>
            <a:endParaRPr lang="en-GB" sz="2400" dirty="0"/>
          </a:p>
          <a:p>
            <a:pPr marL="457200" indent="-457200">
              <a:lnSpc>
                <a:spcPct val="90000"/>
              </a:lnSpc>
              <a:buFont typeface="+mj-lt"/>
              <a:buAutoNum type="arabicPeriod"/>
            </a:pPr>
            <a:r>
              <a:rPr lang="en-GB" sz="2400" dirty="0" smtClean="0"/>
              <a:t>Question sections on:</a:t>
            </a:r>
          </a:p>
          <a:p>
            <a:pPr marL="615950" lvl="1" indent="-457200">
              <a:lnSpc>
                <a:spcPct val="90000"/>
              </a:lnSpc>
            </a:pPr>
            <a:r>
              <a:rPr lang="en-GB" sz="2400" dirty="0" smtClean="0"/>
              <a:t>Lighting and local planning (NPPF)</a:t>
            </a:r>
          </a:p>
          <a:p>
            <a:pPr marL="615950" lvl="1" indent="-457200">
              <a:lnSpc>
                <a:spcPct val="90000"/>
              </a:lnSpc>
            </a:pPr>
            <a:r>
              <a:rPr lang="en-GB" sz="2400" dirty="0" smtClean="0"/>
              <a:t>Street light switch-off and dimming schemes</a:t>
            </a:r>
          </a:p>
          <a:p>
            <a:pPr marL="615950" lvl="1" indent="-457200">
              <a:lnSpc>
                <a:spcPct val="90000"/>
              </a:lnSpc>
            </a:pPr>
            <a:r>
              <a:rPr lang="en-GB" sz="2400" dirty="0" smtClean="0"/>
              <a:t>Crime and street lighting</a:t>
            </a:r>
          </a:p>
          <a:p>
            <a:pPr marL="615950" lvl="1" indent="-457200">
              <a:lnSpc>
                <a:spcPct val="90000"/>
              </a:lnSpc>
            </a:pPr>
            <a:r>
              <a:rPr lang="en-GB" sz="2400" dirty="0"/>
              <a:t>Type of lighting installed </a:t>
            </a:r>
            <a:endParaRPr lang="en-GB" sz="2400" dirty="0" smtClean="0"/>
          </a:p>
          <a:p>
            <a:pPr marL="615950" lvl="1" indent="-457200">
              <a:lnSpc>
                <a:spcPct val="90000"/>
              </a:lnSpc>
            </a:pPr>
            <a:r>
              <a:rPr lang="en-GB" sz="2400" dirty="0" smtClean="0"/>
              <a:t>New lighting in previously unlit areas</a:t>
            </a:r>
          </a:p>
          <a:p>
            <a:pPr marL="615950" lvl="1" indent="-457200">
              <a:lnSpc>
                <a:spcPct val="90000"/>
              </a:lnSpc>
            </a:pPr>
            <a:endParaRPr lang="en-GB" sz="2400" dirty="0"/>
          </a:p>
          <a:p>
            <a:pPr marL="457200" indent="-457200">
              <a:lnSpc>
                <a:spcPct val="90000"/>
              </a:lnSpc>
              <a:buFont typeface="+mj-lt"/>
              <a:buAutoNum type="arabicPeriod"/>
            </a:pPr>
            <a:r>
              <a:rPr lang="en-GB" sz="2400" dirty="0" smtClean="0"/>
              <a:t>Who took part in the survey</a:t>
            </a:r>
            <a:endParaRPr lang="en-GB" sz="2400" dirty="0"/>
          </a:p>
          <a:p>
            <a:pPr marL="457200" indent="-457200">
              <a:lnSpc>
                <a:spcPct val="90000"/>
              </a:lnSpc>
              <a:buFont typeface="+mj-lt"/>
              <a:buAutoNum type="arabicPeriod"/>
            </a:pPr>
            <a:endParaRPr lang="en-GB" sz="2800" dirty="0"/>
          </a:p>
          <a:p>
            <a:pPr>
              <a:lnSpc>
                <a:spcPct val="90000"/>
              </a:lnSpc>
            </a:pPr>
            <a:endParaRPr lang="en-GB" sz="2800" dirty="0"/>
          </a:p>
        </p:txBody>
      </p:sp>
      <p:sp>
        <p:nvSpPr>
          <p:cNvPr id="6" name="Rectangle 2"/>
          <p:cNvSpPr txBox="1">
            <a:spLocks noChangeArrowheads="1"/>
          </p:cNvSpPr>
          <p:nvPr/>
        </p:nvSpPr>
        <p:spPr bwMode="auto">
          <a:xfrm>
            <a:off x="467544" y="332656"/>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algn="ctr"/>
            <a:r>
              <a:rPr lang="en-GB" sz="2500" dirty="0"/>
              <a:t>2. About the survey</a:t>
            </a:r>
          </a:p>
        </p:txBody>
      </p:sp>
    </p:spTree>
    <p:extLst>
      <p:ext uri="{BB962C8B-B14F-4D97-AF65-F5344CB8AC3E}">
        <p14:creationId xmlns:p14="http://schemas.microsoft.com/office/powerpoint/2010/main" val="42146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76256" y="6309320"/>
            <a:ext cx="2160240" cy="548680"/>
          </a:xfrm>
        </p:spPr>
        <p:txBody>
          <a:bodyPr/>
          <a:lstStyle/>
          <a:p>
            <a:r>
              <a:rPr lang="en-GB" dirty="0"/>
              <a:t>Shedding </a:t>
            </a:r>
            <a:r>
              <a:rPr lang="en-GB" dirty="0" smtClean="0"/>
              <a:t>Light - A </a:t>
            </a:r>
            <a:r>
              <a:rPr lang="en-GB" dirty="0"/>
              <a:t>survey of </a:t>
            </a:r>
            <a:endParaRPr lang="en-GB" dirty="0" smtClean="0"/>
          </a:p>
          <a:p>
            <a:r>
              <a:rPr lang="en-GB" dirty="0" smtClean="0"/>
              <a:t>local </a:t>
            </a:r>
            <a:r>
              <a:rPr lang="en-GB" dirty="0"/>
              <a:t>authority approaches </a:t>
            </a:r>
            <a:endParaRPr lang="en-GB" dirty="0" smtClean="0"/>
          </a:p>
          <a:p>
            <a:r>
              <a:rPr lang="en-GB" dirty="0" smtClean="0"/>
              <a:t>to </a:t>
            </a:r>
            <a:r>
              <a:rPr lang="en-GB" dirty="0"/>
              <a:t>lighting in England</a:t>
            </a:r>
          </a:p>
        </p:txBody>
      </p:sp>
      <p:sp>
        <p:nvSpPr>
          <p:cNvPr id="7179" name="Rectangle 11"/>
          <p:cNvSpPr>
            <a:spLocks noGrp="1" noChangeArrowheads="1"/>
          </p:cNvSpPr>
          <p:nvPr>
            <p:ph type="body" sz="half" idx="1"/>
          </p:nvPr>
        </p:nvSpPr>
        <p:spPr>
          <a:xfrm>
            <a:off x="475411" y="1628800"/>
            <a:ext cx="8129037" cy="2160240"/>
          </a:xfrm>
        </p:spPr>
        <p:txBody>
          <a:bodyPr/>
          <a:lstStyle/>
          <a:p>
            <a:pPr>
              <a:lnSpc>
                <a:spcPct val="90000"/>
              </a:lnSpc>
            </a:pPr>
            <a:r>
              <a:rPr lang="en-GB" sz="2400" dirty="0" smtClean="0"/>
              <a:t>76 </a:t>
            </a:r>
            <a:r>
              <a:rPr lang="en-GB" sz="2400" dirty="0"/>
              <a:t>local authorities </a:t>
            </a:r>
            <a:r>
              <a:rPr lang="en-GB" sz="2400" dirty="0" smtClean="0"/>
              <a:t>responded </a:t>
            </a:r>
            <a:r>
              <a:rPr lang="en-GB" sz="2400" dirty="0"/>
              <a:t>to the question on whether they had a lighting policy in either their Local Plan or related document, 49 of them (65%) said they did have a policy on lighting. </a:t>
            </a:r>
            <a:endParaRPr lang="en-GB" sz="2400" dirty="0" smtClean="0"/>
          </a:p>
          <a:p>
            <a:pPr marL="457200" indent="-457200">
              <a:lnSpc>
                <a:spcPct val="90000"/>
              </a:lnSpc>
              <a:buFont typeface="+mj-lt"/>
              <a:buAutoNum type="arabicPeriod"/>
            </a:pPr>
            <a:endParaRPr lang="en-GB" sz="2800" dirty="0"/>
          </a:p>
          <a:p>
            <a:pPr>
              <a:lnSpc>
                <a:spcPct val="90000"/>
              </a:lnSpc>
            </a:pPr>
            <a:endParaRPr lang="en-GB" sz="2800" dirty="0" smtClean="0"/>
          </a:p>
        </p:txBody>
      </p:sp>
      <p:sp>
        <p:nvSpPr>
          <p:cNvPr id="6" name="Rectangle 2"/>
          <p:cNvSpPr txBox="1">
            <a:spLocks noChangeArrowheads="1"/>
          </p:cNvSpPr>
          <p:nvPr/>
        </p:nvSpPr>
        <p:spPr bwMode="auto">
          <a:xfrm>
            <a:off x="467544" y="309341"/>
            <a:ext cx="8229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000"/>
              </a:lnSpc>
              <a:spcBef>
                <a:spcPct val="0"/>
              </a:spcBef>
              <a:spcAft>
                <a:spcPct val="0"/>
              </a:spcAft>
              <a:defRPr sz="2700" b="1">
                <a:solidFill>
                  <a:schemeClr val="tx2"/>
                </a:solidFill>
                <a:latin typeface="+mj-lt"/>
                <a:ea typeface="+mj-ea"/>
                <a:cs typeface="+mj-cs"/>
              </a:defRPr>
            </a:lvl1pPr>
            <a:lvl2pPr algn="l" rtl="0" eaLnBrk="1" fontAlgn="base" hangingPunct="1">
              <a:lnSpc>
                <a:spcPts val="3000"/>
              </a:lnSpc>
              <a:spcBef>
                <a:spcPct val="0"/>
              </a:spcBef>
              <a:spcAft>
                <a:spcPct val="0"/>
              </a:spcAft>
              <a:defRPr sz="2700" b="1">
                <a:solidFill>
                  <a:schemeClr val="tx2"/>
                </a:solidFill>
                <a:latin typeface="Trebuchet MS" pitchFamily="34" charset="0"/>
              </a:defRPr>
            </a:lvl2pPr>
            <a:lvl3pPr algn="l" rtl="0" eaLnBrk="1" fontAlgn="base" hangingPunct="1">
              <a:lnSpc>
                <a:spcPts val="3000"/>
              </a:lnSpc>
              <a:spcBef>
                <a:spcPct val="0"/>
              </a:spcBef>
              <a:spcAft>
                <a:spcPct val="0"/>
              </a:spcAft>
              <a:defRPr sz="2700" b="1">
                <a:solidFill>
                  <a:schemeClr val="tx2"/>
                </a:solidFill>
                <a:latin typeface="Trebuchet MS" pitchFamily="34" charset="0"/>
              </a:defRPr>
            </a:lvl3pPr>
            <a:lvl4pPr algn="l" rtl="0" eaLnBrk="1" fontAlgn="base" hangingPunct="1">
              <a:lnSpc>
                <a:spcPts val="3000"/>
              </a:lnSpc>
              <a:spcBef>
                <a:spcPct val="0"/>
              </a:spcBef>
              <a:spcAft>
                <a:spcPct val="0"/>
              </a:spcAft>
              <a:defRPr sz="2700" b="1">
                <a:solidFill>
                  <a:schemeClr val="tx2"/>
                </a:solidFill>
                <a:latin typeface="Trebuchet MS" pitchFamily="34" charset="0"/>
              </a:defRPr>
            </a:lvl4pPr>
            <a:lvl5pPr algn="l" rtl="0" eaLnBrk="1" fontAlgn="base" hangingPunct="1">
              <a:lnSpc>
                <a:spcPts val="3000"/>
              </a:lnSpc>
              <a:spcBef>
                <a:spcPct val="0"/>
              </a:spcBef>
              <a:spcAft>
                <a:spcPct val="0"/>
              </a:spcAft>
              <a:defRPr sz="2700" b="1">
                <a:solidFill>
                  <a:schemeClr val="tx2"/>
                </a:solidFill>
                <a:latin typeface="Trebuchet MS" pitchFamily="34" charset="0"/>
              </a:defRPr>
            </a:lvl5pPr>
            <a:lvl6pPr marL="457200" algn="l" rtl="0" eaLnBrk="1" fontAlgn="base" hangingPunct="1">
              <a:lnSpc>
                <a:spcPts val="3000"/>
              </a:lnSpc>
              <a:spcBef>
                <a:spcPct val="0"/>
              </a:spcBef>
              <a:spcAft>
                <a:spcPct val="0"/>
              </a:spcAft>
              <a:defRPr sz="2700" b="1">
                <a:solidFill>
                  <a:schemeClr val="tx2"/>
                </a:solidFill>
                <a:latin typeface="Trebuchet MS" pitchFamily="34" charset="0"/>
              </a:defRPr>
            </a:lvl6pPr>
            <a:lvl7pPr marL="914400" algn="l" rtl="0" eaLnBrk="1" fontAlgn="base" hangingPunct="1">
              <a:lnSpc>
                <a:spcPts val="3000"/>
              </a:lnSpc>
              <a:spcBef>
                <a:spcPct val="0"/>
              </a:spcBef>
              <a:spcAft>
                <a:spcPct val="0"/>
              </a:spcAft>
              <a:defRPr sz="2700" b="1">
                <a:solidFill>
                  <a:schemeClr val="tx2"/>
                </a:solidFill>
                <a:latin typeface="Trebuchet MS" pitchFamily="34" charset="0"/>
              </a:defRPr>
            </a:lvl7pPr>
            <a:lvl8pPr marL="1371600" algn="l" rtl="0" eaLnBrk="1" fontAlgn="base" hangingPunct="1">
              <a:lnSpc>
                <a:spcPts val="3000"/>
              </a:lnSpc>
              <a:spcBef>
                <a:spcPct val="0"/>
              </a:spcBef>
              <a:spcAft>
                <a:spcPct val="0"/>
              </a:spcAft>
              <a:defRPr sz="2700" b="1">
                <a:solidFill>
                  <a:schemeClr val="tx2"/>
                </a:solidFill>
                <a:latin typeface="Trebuchet MS" pitchFamily="34" charset="0"/>
              </a:defRPr>
            </a:lvl8pPr>
            <a:lvl9pPr marL="1828800" algn="l" rtl="0" eaLnBrk="1" fontAlgn="base" hangingPunct="1">
              <a:lnSpc>
                <a:spcPts val="3000"/>
              </a:lnSpc>
              <a:spcBef>
                <a:spcPct val="0"/>
              </a:spcBef>
              <a:spcAft>
                <a:spcPct val="0"/>
              </a:spcAft>
              <a:defRPr sz="2700" b="1">
                <a:solidFill>
                  <a:schemeClr val="tx2"/>
                </a:solidFill>
                <a:latin typeface="Trebuchet MS" pitchFamily="34" charset="0"/>
              </a:defRPr>
            </a:lvl9pPr>
          </a:lstStyle>
          <a:p>
            <a:pPr algn="ctr"/>
            <a:r>
              <a:rPr lang="en-GB" sz="2500" dirty="0" smtClean="0"/>
              <a:t>3. Key findings – Local planning and lighting</a:t>
            </a:r>
            <a:endParaRPr lang="en-GB" sz="25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671" y="3284984"/>
            <a:ext cx="440467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629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 information&amp;quot;&quot;/&gt;&lt;property id=&quot;20307&quot; value=&quot;256&quot;/&gt;&lt;/object&gt;&lt;object type=&quot;3&quot; unique_id=&quot;10005&quot;&gt;&lt;property id=&quot;20148&quot; value=&quot;5&quot;/&gt;&lt;property id=&quot;20300&quot; value=&quot;Slide 2 - &amp;quot;Text page heading&amp;quot;&quot;/&gt;&lt;property id=&quot;20307&quot; value=&quot;257&quot;/&gt;&lt;/object&gt;&lt;object type=&quot;3&quot; unique_id=&quot;10066&quot;&gt;&lt;property id=&quot;20148&quot; value=&quot;5&quot;/&gt;&lt;property id=&quot;20300&quot; value=&quot;Slide 3 - &amp;quot;Text page heading&amp;quot;&quot;/&gt;&lt;property id=&quot;20307&quot; value=&quot;259&quot;/&gt;&lt;/object&gt;&lt;object type=&quot;3&quot; unique_id=&quot;10067&quot;&gt;&lt;property id=&quot;20148&quot; value=&quot;5&quot;/&gt;&lt;property id=&quot;20300&quot; value=&quot;Slide 4 - &amp;quot;Text page heading&amp;quot;&quot;/&gt;&lt;property id=&quot;20307&quot; value=&quot;258&quot;/&gt;&lt;/object&gt;&lt;/object&gt;&lt;/object&gt;&lt;/database&gt;"/>
  <p:tag name="SECTOMILLISECCONVERTED" val="1"/>
</p:tagLst>
</file>

<file path=ppt/theme/theme1.xml><?xml version="1.0" encoding="utf-8"?>
<a:theme xmlns:a="http://schemas.openxmlformats.org/drawingml/2006/main" name="CPRE_Template2011">
  <a:themeElements>
    <a:clrScheme name="CPRE_v5 1">
      <a:dk1>
        <a:srgbClr val="234229"/>
      </a:dk1>
      <a:lt1>
        <a:srgbClr val="FFFFFF"/>
      </a:lt1>
      <a:dk2>
        <a:srgbClr val="005C84"/>
      </a:dk2>
      <a:lt2>
        <a:srgbClr val="AEA400"/>
      </a:lt2>
      <a:accent1>
        <a:srgbClr val="BBE0E3"/>
      </a:accent1>
      <a:accent2>
        <a:srgbClr val="333399"/>
      </a:accent2>
      <a:accent3>
        <a:srgbClr val="FFFFFF"/>
      </a:accent3>
      <a:accent4>
        <a:srgbClr val="1C3721"/>
      </a:accent4>
      <a:accent5>
        <a:srgbClr val="DAEDEF"/>
      </a:accent5>
      <a:accent6>
        <a:srgbClr val="2D2D8A"/>
      </a:accent6>
      <a:hlink>
        <a:srgbClr val="009999"/>
      </a:hlink>
      <a:folHlink>
        <a:srgbClr val="99CC00"/>
      </a:folHlink>
    </a:clrScheme>
    <a:fontScheme name="CPRE_v5">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127"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CPRE_v5 1">
        <a:dk1>
          <a:srgbClr val="234229"/>
        </a:dk1>
        <a:lt1>
          <a:srgbClr val="FFFFFF"/>
        </a:lt1>
        <a:dk2>
          <a:srgbClr val="005C84"/>
        </a:dk2>
        <a:lt2>
          <a:srgbClr val="AEA400"/>
        </a:lt2>
        <a:accent1>
          <a:srgbClr val="BBE0E3"/>
        </a:accent1>
        <a:accent2>
          <a:srgbClr val="333399"/>
        </a:accent2>
        <a:accent3>
          <a:srgbClr val="FFFFFF"/>
        </a:accent3>
        <a:accent4>
          <a:srgbClr val="1C372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CPRE_Template2011</Template>
  <TotalTime>2036</TotalTime>
  <Words>3419</Words>
  <Application>Microsoft Office PowerPoint</Application>
  <PresentationFormat>On-screen Show (4:3)</PresentationFormat>
  <Paragraphs>364</Paragraphs>
  <Slides>21</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Times New Roman</vt:lpstr>
      <vt:lpstr>Trebuchet MS</vt:lpstr>
      <vt:lpstr>CPRE_Template2011</vt:lpstr>
      <vt:lpstr>1_Custom Design</vt:lpstr>
      <vt:lpstr>Custom Design</vt:lpstr>
      <vt:lpstr>Shedding Light  A survey of local authority approaches to lighting in England</vt:lpstr>
      <vt:lpstr>PowerPoint Presentation</vt:lpstr>
      <vt:lpstr>1. Introducing CPRE and our interest in light pollution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Key findings – Crime and street lighting</vt:lpstr>
      <vt:lpstr>3. Key findings and recommendations – Type of lighting</vt:lpstr>
      <vt:lpstr>3. Key findings and recommendations – New lighting in previously unlit areas</vt:lpstr>
      <vt:lpstr>4. Conclusion</vt:lpstr>
      <vt:lpstr>PowerPoint Presentation</vt:lpstr>
    </vt:vector>
  </TitlesOfParts>
  <Company>CPRE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information</dc:title>
  <dc:creator>Emma Marrington</dc:creator>
  <cp:lastModifiedBy>James Frost</cp:lastModifiedBy>
  <cp:revision>96</cp:revision>
  <cp:lastPrinted>2014-09-03T14:52:51Z</cp:lastPrinted>
  <dcterms:created xsi:type="dcterms:W3CDTF">2013-12-04T11:15:31Z</dcterms:created>
  <dcterms:modified xsi:type="dcterms:W3CDTF">2015-06-09T18:46:19Z</dcterms:modified>
</cp:coreProperties>
</file>