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4" r:id="rId3"/>
    <p:sldId id="266" r:id="rId4"/>
    <p:sldId id="267" r:id="rId5"/>
    <p:sldId id="268" r:id="rId6"/>
    <p:sldId id="269" r:id="rId7"/>
    <p:sldId id="307" r:id="rId8"/>
    <p:sldId id="271" r:id="rId9"/>
    <p:sldId id="272" r:id="rId10"/>
    <p:sldId id="273" r:id="rId11"/>
    <p:sldId id="300" r:id="rId12"/>
    <p:sldId id="299" r:id="rId13"/>
    <p:sldId id="297" r:id="rId14"/>
    <p:sldId id="270" r:id="rId15"/>
    <p:sldId id="304" r:id="rId16"/>
    <p:sldId id="302" r:id="rId17"/>
    <p:sldId id="305" r:id="rId18"/>
    <p:sldId id="303" r:id="rId19"/>
    <p:sldId id="309" r:id="rId20"/>
    <p:sldId id="308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2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9B0E61-4674-4BDF-8CB5-AAA67B5B0E00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EE8434-AA54-4A45-83E5-A42A8AA72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07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715EBC-C1EB-42B3-98EF-F04AE3F9D22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8246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563D2F-1BE6-4B65-8BBA-6151D3AE3AE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8268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B3A25E-8ED4-4362-8F01-82DFDFCE5F7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6382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789E6-431E-4F61-8FE3-792F94CBBA5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3603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17B18D-0E25-4864-9B7B-6E8E7572F17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6946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C15800-17EC-4767-BE6C-9F8CA62FC32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86704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CDEA85-A7BD-4EB4-88A1-BA784946C40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880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597970-076C-4741-9671-A93166867DE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8898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3F7775-6DC7-4623-8290-AC56086462F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0436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56FD7F-C3ED-4B11-B5F3-4A3990ACB05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888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6DE8AB-E365-4675-B0AC-D8A9EE4F4B5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1820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CCB0D-3CAA-48A4-94DE-4F7C598954C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692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FAF7C-6F3B-4008-9A69-0EE81C436F6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461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A2E833-57C1-42AA-AFEF-065E103D97B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1304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E45AE-4927-45B0-818C-3C5E3EC8CA5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201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1485BC-0432-4865-8BC6-00B0F6B18DE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6428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2F6C54-F4B7-43D8-B718-C33E6CC5E55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850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6427E-6188-4475-8861-C43F8C1D18F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9391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62608-671C-4E39-8C26-15147148634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3889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6157BB-633C-4CF7-9AE6-9B89C6785D1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8598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AE3D-0977-4758-9510-BF3C96B36987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4316-7D53-4BB7-AA9B-5EEAED750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5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65DD-E66B-4268-ADFD-29FEAC3BD37B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F304-5DDA-418D-AA0E-5E66A21173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9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4ADE-12B3-4198-92CA-087D59302BA6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E06-7DCB-4E91-8F4D-082990CF1D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9255-5C68-4865-945F-37CE4C0213D8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FBC3-072C-4DAB-A683-7A2333506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6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AD2C-0CB7-4C06-A13C-C3774C3F7AF2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798B-E3EC-4BFF-AA8A-A82432F055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0692-8F75-4F83-BF68-FF5665956EB4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FE40-C3F8-4CC4-8C0B-9AE2CBF48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1E27-1AAF-4DD9-AE49-6B154A52E27B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8B53-9FFE-489C-BAA8-940E75F74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87FE-3144-433D-9534-312C9AC2580B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DE9A-8B42-4B0F-A84E-E306180B1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0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CF400-2D24-47C0-8833-1D4C6B37BDED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C8FE-CB54-4FAB-81EE-C6C4357A3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A5AB-F547-4DA1-99EA-C82DE9B2732A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4F11-CFB9-4402-8374-884D17B90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A635-FFE4-4440-8385-27DB54D526EB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1267-5BEC-4168-A47B-CB9419844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6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B3EC5D-E76D-4023-8E60-4B930AC7B725}" type="datetimeFigureOut">
              <a:rPr lang="en-GB"/>
              <a:pPr>
                <a:defRPr/>
              </a:pPr>
              <a:t>09/06/15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ADFAC-13B0-4690-9DD6-BEB81F7E0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PROTECTING DARK LANDSCAPES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Case Studies of Local Best Practice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David Hook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Light Pollution Campaign Co-ordinator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CPRE Norfolk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EXAMPLE: A140 / B1527 JUNCTION BY NIGHT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9675"/>
            <a:ext cx="54260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209675"/>
            <a:ext cx="4935537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85800" y="4864100"/>
            <a:ext cx="10883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BEFORE: LOW PRESSURE SODIUM LIGHTS				      AFTER: FULL CUT OFF G4 LIGHTS				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RECOMMENDED LIGHTING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685800" y="4864100"/>
            <a:ext cx="10883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A FULL CUT OFF FLAT GLASS LAMP			      			      A SHIELDED LED LAMP				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35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60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08063"/>
            <a:ext cx="32162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EXAMPLE: LED LAMPS – TROWSE BYPASS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817563"/>
            <a:ext cx="694055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EXAMPLE: TROWSE BYPASS FROM A DISTANCE</a:t>
            </a:r>
          </a:p>
        </p:txBody>
      </p:sp>
      <p:pic>
        <p:nvPicPr>
          <p:cNvPr id="2765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755650"/>
            <a:ext cx="70358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atin typeface="+mn-lt"/>
              </a:rPr>
              <a:t>PLANNING POLICY - DISTRICT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All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Norfolk District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Councils have policies on outdoor lighting / light pollution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(effective when applied to individual planning applications) </a:t>
            </a: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South Norfolk Council Policy IMP 25 (Outdoor lighting)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North Norfolk District Council Policy EN13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Breckland Council Policy DC 1 (Protection of Amenity)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Broadland District Council’s emerging Development Management Policies include EN2 (Landscape)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Borough Council of Kings Lynn and West Norfolk Policy DM15 (Environment, Design and Amenity)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Trebuchet MS" panose="020B0603020202020204" pitchFamily="34" charset="0"/>
              </a:rPr>
              <a:t>Case study: Sugar Beat Public House, Swainsthorpe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atin typeface="+mn-lt"/>
              </a:rPr>
              <a:t>LOCAL ACTION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Parish Council Action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Adoption of CPRE Norfolk Light Pollution Clause to attach to all planning application responses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(</a:t>
            </a:r>
            <a:r>
              <a:rPr lang="en-GB" sz="1600" b="1" dirty="0">
                <a:latin typeface="Trebuchet MS" panose="020B0603020202020204" pitchFamily="34" charset="0"/>
              </a:rPr>
              <a:t>Case Study: </a:t>
            </a:r>
            <a:r>
              <a:rPr lang="en-GB" sz="1600" b="1" dirty="0" err="1">
                <a:latin typeface="Trebuchet MS" panose="020B0603020202020204" pitchFamily="34" charset="0"/>
              </a:rPr>
              <a:t>Hempnall</a:t>
            </a:r>
            <a:r>
              <a:rPr lang="en-GB" sz="1600" b="1" dirty="0">
                <a:latin typeface="Trebuchet MS" panose="020B0603020202020204" pitchFamily="34" charset="0"/>
              </a:rPr>
              <a:t> Poultry Sheds</a:t>
            </a:r>
            <a:r>
              <a:rPr lang="en-GB" sz="1600" dirty="0">
                <a:latin typeface="Trebuchet MS" panose="020B0603020202020204" pitchFamily="34" charset="0"/>
              </a:rPr>
              <a:t>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Be the eyes and ears at grassroots level: report problems / ask offenders to change lights.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Individual Action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Can achieve a lot especially when supported by LPA / CPRE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(</a:t>
            </a:r>
            <a:r>
              <a:rPr lang="en-GB" sz="1600" b="1" dirty="0">
                <a:latin typeface="Trebuchet MS" panose="020B0603020202020204" pitchFamily="34" charset="0"/>
              </a:rPr>
              <a:t>Case Study: </a:t>
            </a:r>
            <a:r>
              <a:rPr lang="en-GB" sz="1600" b="1" dirty="0" err="1">
                <a:latin typeface="Trebuchet MS" panose="020B0603020202020204" pitchFamily="34" charset="0"/>
              </a:rPr>
              <a:t>Sheringham</a:t>
            </a:r>
            <a:r>
              <a:rPr lang="en-GB" sz="1600" b="1" dirty="0">
                <a:latin typeface="Trebuchet MS" panose="020B0603020202020204" pitchFamily="34" charset="0"/>
              </a:rPr>
              <a:t> Car Park</a:t>
            </a:r>
            <a:r>
              <a:rPr lang="en-GB" sz="1600" dirty="0">
                <a:latin typeface="Trebuchet MS" panose="020B0603020202020204" pitchFamily="34" charset="0"/>
              </a:rPr>
              <a:t>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Concerns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Policy is often only advisory. Many of the real light pollution problems are not covered by current planning controls (for example: some farm and rural business lights).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atin typeface="+mn-lt"/>
              </a:rPr>
              <a:t>OTHER CASE STUDIES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NPS Schools Lighting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Commitment to good lighting practice at a number of school sites.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Well shielded lamp fitments, low energy white light sources and operating with a curfew (timer switch).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Secured by Design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‘Security badge’ for new developments.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Norfolk Constabulary award SBD status in some rural locations without the need for external lighting.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Norfolk Environmental Waste Services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Replacement of ‘dusk to dawn’ sodium lights at all waste and recycling sites across the county.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New movement sensor white lights installed.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309563"/>
            <a:ext cx="10820400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FINAL THOUGHT…THE BAD AND THE GOOD</a:t>
            </a:r>
          </a:p>
        </p:txBody>
      </p:sp>
      <p:pic>
        <p:nvPicPr>
          <p:cNvPr id="358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2750"/>
            <a:ext cx="5218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681163"/>
            <a:ext cx="472122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4"/>
          <p:cNvSpPr txBox="1">
            <a:spLocks noChangeArrowheads="1"/>
          </p:cNvSpPr>
          <p:nvPr/>
        </p:nvSpPr>
        <p:spPr bwMode="auto">
          <a:xfrm>
            <a:off x="685800" y="4962525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SEETHING INDUSTRIAL ESTATE						              </a:t>
            </a:r>
            <a:r>
              <a:rPr lang="en-GB" altLang="en-US" sz="1800" b="1" dirty="0" smtClean="0"/>
              <a:t>MORSTON </a:t>
            </a:r>
            <a:r>
              <a:rPr lang="en-GB" altLang="en-US" sz="1800" b="1" dirty="0"/>
              <a:t>QUAY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CONTACT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</a:rPr>
              <a:t>David Hook: 01508 498187 / hookd74@yahoo.com</a:t>
            </a:r>
            <a:endParaRPr lang="en-GB" sz="3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</a:rPr>
              <a:t>For downloads, case studies, planning policy summaries and detailed information about our light pollution campaign: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www.cprenorfolk.org.uk/light-pollution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b="1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Emma </a:t>
            </a:r>
            <a:r>
              <a:rPr lang="en-GB" sz="3200" b="1" dirty="0" err="1">
                <a:latin typeface="+mn-lt"/>
              </a:rPr>
              <a:t>Marrington</a:t>
            </a:r>
            <a:endParaRPr lang="en-GB" sz="3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</a:rPr>
              <a:t>Senior Rural Policy Campaigner, CPRE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David Hook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</a:rPr>
              <a:t>Light Pollution Campaign Co-ordinator, CPRE Norfolk</a:t>
            </a:r>
            <a:endParaRPr lang="en-GB" sz="32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WHY IS LIGHT POLLUTION A PROBLEM?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rebuchet MS" panose="020B0603020202020204" pitchFamily="34" charset="0"/>
              </a:rPr>
              <a:t>It obscures our view of the stars and is a serious hindrance for astronomers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rebuchet MS" panose="020B0603020202020204" pitchFamily="34" charset="0"/>
              </a:rPr>
              <a:t>It suburbanises the countryside and threatens rural character and tranquillity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rebuchet MS" panose="020B0603020202020204" pitchFamily="34" charset="0"/>
              </a:rPr>
              <a:t>It has negative impacts on the health of plants and animals – including humans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rebuchet MS" panose="020B0603020202020204" pitchFamily="34" charset="0"/>
              </a:rPr>
              <a:t>It can affect property owners who suffer intrusive glare from a neighbour’s light(s)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rebuchet MS" panose="020B0603020202020204" pitchFamily="34" charset="0"/>
              </a:rPr>
              <a:t>Unnecessary and poorly designed lighting wastes money, increases CO2 emissions and contributes to a depletion of the earth’s energy resources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05488"/>
            <a:ext cx="1663700" cy="657225"/>
          </a:xfrm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b="1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TextBox 13"/>
          <p:cNvSpPr txBox="1">
            <a:spLocks noChangeArrowheads="1"/>
          </p:cNvSpPr>
          <p:nvPr/>
        </p:nvSpPr>
        <p:spPr bwMode="auto">
          <a:xfrm>
            <a:off x="787400" y="787400"/>
            <a:ext cx="106299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/>
              <a:t>CPRE NORFOLK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/>
              <a:t>LIGHT POLLUTION CONFERENCE 2015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5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/>
              <a:t>Julian Study Centre,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/>
              <a:t>University of East Anglia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pic>
        <p:nvPicPr>
          <p:cNvPr id="419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1400"/>
            <a:ext cx="121920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4"/>
          <p:cNvSpPr txBox="1">
            <a:spLocks noChangeArrowheads="1"/>
          </p:cNvSpPr>
          <p:nvPr/>
        </p:nvSpPr>
        <p:spPr bwMode="auto">
          <a:xfrm>
            <a:off x="685800" y="449263"/>
            <a:ext cx="10591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</a:rPr>
              <a:t>CPRE NORFOLK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</a:rPr>
              <a:t>LIGHT POLLUTION CONFERENCE 2015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777875"/>
            <a:ext cx="785495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SEETHING INDUSTRIAL ESTATE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LIGHT POLLUTION AT MORNINGTHORPE</a:t>
            </a:r>
          </a:p>
        </p:txBody>
      </p:sp>
      <p:pic>
        <p:nvPicPr>
          <p:cNvPr id="922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795338"/>
            <a:ext cx="826135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HEMPNALL LAWN MOWER CENTRE</a:t>
            </a:r>
          </a:p>
        </p:txBody>
      </p:sp>
      <p:pic>
        <p:nvPicPr>
          <p:cNvPr id="1127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811213"/>
            <a:ext cx="78359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atin typeface="+mn-lt"/>
              </a:rPr>
              <a:t>PLANNING POLICY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National Planning Policy Framework Paragraph 125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“By encouraging good design, planning policies and decisions should limit the impact of light pollution from artificial light on local amenity, intrinsically dark landscapes and nature conservation.”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Highways Agency TD34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Ensures full cut off flat glass lighting on motorways and trunk roads, including those in Norfolk.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CPRE/</a:t>
            </a:r>
            <a:r>
              <a:rPr lang="en-GB" sz="1600" dirty="0" err="1">
                <a:latin typeface="Trebuchet MS" panose="020B0603020202020204" pitchFamily="34" charset="0"/>
              </a:rPr>
              <a:t>CfDS</a:t>
            </a:r>
            <a:r>
              <a:rPr lang="en-GB" sz="1600" dirty="0">
                <a:latin typeface="Trebuchet MS" panose="020B0603020202020204" pitchFamily="34" charset="0"/>
              </a:rPr>
              <a:t> involvement in the Policy.</a:t>
            </a: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400" y="787400"/>
            <a:ext cx="10629900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atin typeface="+mn-lt"/>
              </a:rPr>
              <a:t>PLANNING POLICY - NORFOLK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Norfolk County Council’s Environmental Lighting Zones Policy and Maps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Gives protection to Rural Dark Landscapes and recognition of their importance to the character of Norfolk for the benefit of both residents and visitors.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Fully shielded ‘cut off lamps’ will be used on all lighting schemes in areas classified as Rural Dark Landscape.</a:t>
            </a: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rebuchet MS" panose="020B0603020202020204" pitchFamily="34" charset="0"/>
              </a:rPr>
              <a:t>The policy applies to all street lights that are the responsibility of the County Council and is also advisory in respect to non County Council lighting.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Trebuchet MS" panose="020B0603020202020204" pitchFamily="34" charset="0"/>
              </a:rPr>
              <a:t>Examples of its impact - A140 lighting, </a:t>
            </a:r>
            <a:r>
              <a:rPr lang="en-GB" sz="1600" b="1" dirty="0" err="1">
                <a:latin typeface="Trebuchet MS" panose="020B0603020202020204" pitchFamily="34" charset="0"/>
              </a:rPr>
              <a:t>Trowse</a:t>
            </a:r>
            <a:r>
              <a:rPr lang="en-GB" sz="1600" b="1" dirty="0">
                <a:latin typeface="Trebuchet MS" panose="020B0603020202020204" pitchFamily="34" charset="0"/>
              </a:rPr>
              <a:t> bypass, </a:t>
            </a:r>
            <a:r>
              <a:rPr lang="en-GB" sz="1600" b="1" dirty="0" err="1">
                <a:latin typeface="Trebuchet MS" panose="020B0603020202020204" pitchFamily="34" charset="0"/>
              </a:rPr>
              <a:t>Cawston</a:t>
            </a:r>
            <a:r>
              <a:rPr lang="en-GB" sz="1600" b="1" dirty="0">
                <a:latin typeface="Trebuchet MS" panose="020B0603020202020204" pitchFamily="34" charset="0"/>
              </a:rPr>
              <a:t> parish, </a:t>
            </a:r>
            <a:r>
              <a:rPr lang="en-GB" sz="1600" b="1" dirty="0" err="1">
                <a:latin typeface="Trebuchet MS" panose="020B0603020202020204" pitchFamily="34" charset="0"/>
              </a:rPr>
              <a:t>Scole</a:t>
            </a:r>
            <a:r>
              <a:rPr lang="en-GB" sz="1600" b="1" dirty="0">
                <a:latin typeface="Trebuchet MS" panose="020B0603020202020204" pitchFamily="34" charset="0"/>
              </a:rPr>
              <a:t> by-pass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rebuchet MS" panose="020B0603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8" descr="http://www.cprenorfolk.org.uk/wp-content/uploads/2015/03/Enviro.Lighting-Zone-Map.pdf - Internet Explor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9846" r="5988" b="5785"/>
          <a:stretch>
            <a:fillRect/>
          </a:stretch>
        </p:blipFill>
        <p:spPr bwMode="auto">
          <a:xfrm>
            <a:off x="1752600" y="150813"/>
            <a:ext cx="86868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805488"/>
            <a:ext cx="1663700" cy="657225"/>
          </a:xfrm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641600" y="5805488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DAVID HOOK, CPRE NORFOLK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CPRE NORFOLK LIGHT POLLUTION CONFERENCE 2015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5664200"/>
            <a:ext cx="1082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685800" y="309563"/>
            <a:ext cx="1082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/>
              <a:t>EXAMPLE: A140 / B1527 JUNCTION BY DAY</a:t>
            </a:r>
          </a:p>
        </p:txBody>
      </p:sp>
      <p:pic>
        <p:nvPicPr>
          <p:cNvPr id="194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747713"/>
            <a:ext cx="62769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931</Words>
  <Application>Microsoft Macintosh PowerPoint</Application>
  <PresentationFormat>Custom</PresentationFormat>
  <Paragraphs>217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Frost</dc:creator>
  <cp:lastModifiedBy>James Frost</cp:lastModifiedBy>
  <cp:revision>33</cp:revision>
  <dcterms:created xsi:type="dcterms:W3CDTF">2015-06-09T10:16:15Z</dcterms:created>
  <dcterms:modified xsi:type="dcterms:W3CDTF">2015-06-09T21:32:54Z</dcterms:modified>
</cp:coreProperties>
</file>